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0" autoAdjust="0"/>
    <p:restoredTop sz="94660"/>
  </p:normalViewPr>
  <p:slideViewPr>
    <p:cSldViewPr snapToGrid="0">
      <p:cViewPr>
        <p:scale>
          <a:sx n="200" d="100"/>
          <a:sy n="200" d="100"/>
        </p:scale>
        <p:origin x="4242" y="64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8241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882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429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69533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28636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50498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07839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256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29969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9077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2127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0B87-32EA-4FEB-89C3-8ADBB0793B8A}" type="datetimeFigureOut">
              <a:rPr lang="da-DK" smtClean="0"/>
              <a:pPr/>
              <a:t>28-09-2016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C3CB-FEF0-4E2B-BC69-D9FB4EF41CD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42133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aucomedics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kortlink.dk/khc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aao.org/eye-health/diseases/glaucoma-treatment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026336" y="3306028"/>
            <a:ext cx="6060017" cy="6018051"/>
            <a:chOff x="3029148" y="2610520"/>
            <a:chExt cx="6060017" cy="6018051"/>
          </a:xfrm>
          <a:solidFill>
            <a:srgbClr val="E9E4E3"/>
          </a:solidFill>
        </p:grpSpPr>
        <p:sp>
          <p:nvSpPr>
            <p:cNvPr id="529" name="Oval 5"/>
            <p:cNvSpPr/>
            <p:nvPr/>
          </p:nvSpPr>
          <p:spPr>
            <a:xfrm>
              <a:off x="3689165" y="3228571"/>
              <a:ext cx="5400000" cy="5400000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530" name="Oval 6"/>
            <p:cNvSpPr/>
            <p:nvPr/>
          </p:nvSpPr>
          <p:spPr>
            <a:xfrm>
              <a:off x="3029148" y="2610520"/>
              <a:ext cx="5400000" cy="540000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5" name="Group 11"/>
          <p:cNvGrpSpPr/>
          <p:nvPr/>
        </p:nvGrpSpPr>
        <p:grpSpPr>
          <a:xfrm>
            <a:off x="2552142" y="4789252"/>
            <a:ext cx="611578" cy="519750"/>
            <a:chOff x="8617024" y="4312568"/>
            <a:chExt cx="611578" cy="519750"/>
          </a:xfrm>
        </p:grpSpPr>
        <p:grpSp>
          <p:nvGrpSpPr>
            <p:cNvPr id="522" name="Group 45"/>
            <p:cNvGrpSpPr/>
            <p:nvPr/>
          </p:nvGrpSpPr>
          <p:grpSpPr>
            <a:xfrm>
              <a:off x="8930256" y="4543423"/>
              <a:ext cx="298346" cy="288895"/>
              <a:chOff x="8979630" y="1874905"/>
              <a:chExt cx="298346" cy="288895"/>
            </a:xfrm>
          </p:grpSpPr>
          <p:sp>
            <p:nvSpPr>
              <p:cNvPr id="526" name="Oval 16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27" name="Oval 17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28" name="Oval 18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523" name="Group 75"/>
            <p:cNvGrpSpPr/>
            <p:nvPr/>
          </p:nvGrpSpPr>
          <p:grpSpPr>
            <a:xfrm>
              <a:off x="8617024" y="4312568"/>
              <a:ext cx="482280" cy="478760"/>
              <a:chOff x="9697144" y="4600600"/>
              <a:chExt cx="482280" cy="478760"/>
            </a:xfrm>
          </p:grpSpPr>
          <p:sp>
            <p:nvSpPr>
              <p:cNvPr id="524" name="Oval 14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25" name="Oval 15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" name="Group 19"/>
          <p:cNvGrpSpPr/>
          <p:nvPr/>
        </p:nvGrpSpPr>
        <p:grpSpPr>
          <a:xfrm>
            <a:off x="3683088" y="3711270"/>
            <a:ext cx="644512" cy="679544"/>
            <a:chOff x="8827468" y="5265048"/>
            <a:chExt cx="644512" cy="679544"/>
          </a:xfrm>
        </p:grpSpPr>
        <p:grpSp>
          <p:nvGrpSpPr>
            <p:cNvPr id="512" name="Group 79"/>
            <p:cNvGrpSpPr/>
            <p:nvPr/>
          </p:nvGrpSpPr>
          <p:grpSpPr>
            <a:xfrm>
              <a:off x="8827468" y="5591552"/>
              <a:ext cx="298346" cy="288895"/>
              <a:chOff x="8979630" y="1874905"/>
              <a:chExt cx="298346" cy="288895"/>
            </a:xfrm>
          </p:grpSpPr>
          <p:sp>
            <p:nvSpPr>
              <p:cNvPr id="519" name="Oval 27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20" name="Oval 28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21" name="Oval 29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513" name="Group 76"/>
            <p:cNvGrpSpPr/>
            <p:nvPr/>
          </p:nvGrpSpPr>
          <p:grpSpPr>
            <a:xfrm>
              <a:off x="8989700" y="5465832"/>
              <a:ext cx="482280" cy="478760"/>
              <a:chOff x="9697144" y="4600600"/>
              <a:chExt cx="482280" cy="478760"/>
            </a:xfrm>
          </p:grpSpPr>
          <p:sp>
            <p:nvSpPr>
              <p:cNvPr id="517" name="Oval 25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18" name="Oval 26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514" name="Group 83"/>
            <p:cNvGrpSpPr/>
            <p:nvPr/>
          </p:nvGrpSpPr>
          <p:grpSpPr>
            <a:xfrm>
              <a:off x="8871972" y="5265048"/>
              <a:ext cx="482280" cy="478760"/>
              <a:chOff x="9697144" y="4600600"/>
              <a:chExt cx="482280" cy="478760"/>
            </a:xfrm>
          </p:grpSpPr>
          <p:sp>
            <p:nvSpPr>
              <p:cNvPr id="515" name="Oval 2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16" name="Oval 2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7" name="Group 30"/>
          <p:cNvGrpSpPr/>
          <p:nvPr/>
        </p:nvGrpSpPr>
        <p:grpSpPr>
          <a:xfrm>
            <a:off x="6311094" y="4757378"/>
            <a:ext cx="675544" cy="640551"/>
            <a:chOff x="11361712" y="5113040"/>
            <a:chExt cx="675544" cy="640551"/>
          </a:xfrm>
        </p:grpSpPr>
        <p:grpSp>
          <p:nvGrpSpPr>
            <p:cNvPr id="502" name="Group 174"/>
            <p:cNvGrpSpPr/>
            <p:nvPr/>
          </p:nvGrpSpPr>
          <p:grpSpPr>
            <a:xfrm>
              <a:off x="11497344" y="5464696"/>
              <a:ext cx="298346" cy="288895"/>
              <a:chOff x="8979630" y="1874905"/>
              <a:chExt cx="298346" cy="288895"/>
            </a:xfrm>
          </p:grpSpPr>
          <p:sp>
            <p:nvSpPr>
              <p:cNvPr id="509" name="Oval 38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10" name="Oval 39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11" name="Oval 40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503" name="Group 89"/>
            <p:cNvGrpSpPr/>
            <p:nvPr/>
          </p:nvGrpSpPr>
          <p:grpSpPr>
            <a:xfrm>
              <a:off x="11361712" y="5113040"/>
              <a:ext cx="482280" cy="478760"/>
              <a:chOff x="9697144" y="4600600"/>
              <a:chExt cx="482280" cy="478760"/>
            </a:xfrm>
          </p:grpSpPr>
          <p:sp>
            <p:nvSpPr>
              <p:cNvPr id="507" name="Oval 36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08" name="Oval 37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504" name="Group 116"/>
            <p:cNvGrpSpPr/>
            <p:nvPr/>
          </p:nvGrpSpPr>
          <p:grpSpPr>
            <a:xfrm>
              <a:off x="11554976" y="5150748"/>
              <a:ext cx="482280" cy="478760"/>
              <a:chOff x="9697144" y="4600600"/>
              <a:chExt cx="482280" cy="478760"/>
            </a:xfrm>
          </p:grpSpPr>
          <p:sp>
            <p:nvSpPr>
              <p:cNvPr id="505" name="Oval 34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06" name="Oval 35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8" name="Group 41"/>
          <p:cNvGrpSpPr/>
          <p:nvPr/>
        </p:nvGrpSpPr>
        <p:grpSpPr>
          <a:xfrm>
            <a:off x="5998034" y="4145744"/>
            <a:ext cx="482280" cy="478760"/>
            <a:chOff x="9697144" y="4600600"/>
            <a:chExt cx="482280" cy="478760"/>
          </a:xfrm>
        </p:grpSpPr>
        <p:sp>
          <p:nvSpPr>
            <p:cNvPr id="500" name="Oval 42"/>
            <p:cNvSpPr/>
            <p:nvPr/>
          </p:nvSpPr>
          <p:spPr>
            <a:xfrm>
              <a:off x="9729424" y="4629360"/>
              <a:ext cx="450000" cy="450000"/>
            </a:xfrm>
            <a:prstGeom prst="ellipse">
              <a:avLst/>
            </a:prstGeom>
            <a:solidFill>
              <a:srgbClr val="E614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501" name="Oval 43"/>
            <p:cNvSpPr/>
            <p:nvPr/>
          </p:nvSpPr>
          <p:spPr>
            <a:xfrm rot="3320175">
              <a:off x="9742663" y="4555081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2330455" y="5561231"/>
            <a:ext cx="482280" cy="478760"/>
            <a:chOff x="9697144" y="4600600"/>
            <a:chExt cx="482280" cy="478760"/>
          </a:xfrm>
        </p:grpSpPr>
        <p:sp>
          <p:nvSpPr>
            <p:cNvPr id="498" name="Oval 45"/>
            <p:cNvSpPr/>
            <p:nvPr/>
          </p:nvSpPr>
          <p:spPr>
            <a:xfrm>
              <a:off x="9729424" y="4629360"/>
              <a:ext cx="450000" cy="450000"/>
            </a:xfrm>
            <a:prstGeom prst="ellipse">
              <a:avLst/>
            </a:prstGeom>
            <a:solidFill>
              <a:srgbClr val="0064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99" name="Oval 46"/>
            <p:cNvSpPr/>
            <p:nvPr/>
          </p:nvSpPr>
          <p:spPr>
            <a:xfrm rot="3320175">
              <a:off x="9742663" y="4555081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10" name="Group 47"/>
          <p:cNvGrpSpPr/>
          <p:nvPr/>
        </p:nvGrpSpPr>
        <p:grpSpPr>
          <a:xfrm>
            <a:off x="2772518" y="7095190"/>
            <a:ext cx="482280" cy="478760"/>
            <a:chOff x="9697144" y="4600600"/>
            <a:chExt cx="482280" cy="478760"/>
          </a:xfrm>
        </p:grpSpPr>
        <p:sp>
          <p:nvSpPr>
            <p:cNvPr id="496" name="Oval 48"/>
            <p:cNvSpPr/>
            <p:nvPr/>
          </p:nvSpPr>
          <p:spPr>
            <a:xfrm>
              <a:off x="9729424" y="4629360"/>
              <a:ext cx="450000" cy="450000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97" name="Oval 49"/>
            <p:cNvSpPr/>
            <p:nvPr/>
          </p:nvSpPr>
          <p:spPr>
            <a:xfrm rot="3320175">
              <a:off x="9742663" y="4555081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11" name="Group 50"/>
          <p:cNvGrpSpPr/>
          <p:nvPr/>
        </p:nvGrpSpPr>
        <p:grpSpPr>
          <a:xfrm>
            <a:off x="3339418" y="7484574"/>
            <a:ext cx="554288" cy="622776"/>
            <a:chOff x="9769152" y="8633048"/>
            <a:chExt cx="554288" cy="622776"/>
          </a:xfrm>
        </p:grpSpPr>
        <p:grpSp>
          <p:nvGrpSpPr>
            <p:cNvPr id="490" name="Group 101"/>
            <p:cNvGrpSpPr/>
            <p:nvPr/>
          </p:nvGrpSpPr>
          <p:grpSpPr>
            <a:xfrm>
              <a:off x="9841160" y="8633048"/>
              <a:ext cx="482280" cy="478760"/>
              <a:chOff x="9697144" y="4600600"/>
              <a:chExt cx="482280" cy="478760"/>
            </a:xfrm>
          </p:grpSpPr>
          <p:sp>
            <p:nvSpPr>
              <p:cNvPr id="494" name="Oval 55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95" name="Oval 56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91" name="Group 128"/>
            <p:cNvGrpSpPr/>
            <p:nvPr/>
          </p:nvGrpSpPr>
          <p:grpSpPr>
            <a:xfrm>
              <a:off x="9769152" y="8777064"/>
              <a:ext cx="482280" cy="478760"/>
              <a:chOff x="9697144" y="4600600"/>
              <a:chExt cx="482280" cy="478760"/>
            </a:xfrm>
          </p:grpSpPr>
          <p:sp>
            <p:nvSpPr>
              <p:cNvPr id="492" name="Oval 5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93" name="Oval 5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2" name="Group 57"/>
          <p:cNvGrpSpPr/>
          <p:nvPr/>
        </p:nvGrpSpPr>
        <p:grpSpPr>
          <a:xfrm>
            <a:off x="3965022" y="7750510"/>
            <a:ext cx="692294" cy="648548"/>
            <a:chOff x="11285364" y="8135764"/>
            <a:chExt cx="692294" cy="648548"/>
          </a:xfrm>
        </p:grpSpPr>
        <p:grpSp>
          <p:nvGrpSpPr>
            <p:cNvPr id="480" name="Group 178"/>
            <p:cNvGrpSpPr/>
            <p:nvPr/>
          </p:nvGrpSpPr>
          <p:grpSpPr>
            <a:xfrm>
              <a:off x="11679312" y="8212212"/>
              <a:ext cx="298346" cy="288895"/>
              <a:chOff x="8979630" y="1874905"/>
              <a:chExt cx="298346" cy="288895"/>
            </a:xfrm>
          </p:grpSpPr>
          <p:sp>
            <p:nvSpPr>
              <p:cNvPr id="487" name="Oval 65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88" name="Oval 66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89" name="Oval 67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81" name="Group 104"/>
            <p:cNvGrpSpPr/>
            <p:nvPr/>
          </p:nvGrpSpPr>
          <p:grpSpPr>
            <a:xfrm>
              <a:off x="11285364" y="8135764"/>
              <a:ext cx="482280" cy="478760"/>
              <a:chOff x="9697144" y="4600600"/>
              <a:chExt cx="482280" cy="478760"/>
            </a:xfrm>
          </p:grpSpPr>
          <p:sp>
            <p:nvSpPr>
              <p:cNvPr id="485" name="Oval 6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86" name="Oval 6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82" name="Group 131"/>
            <p:cNvGrpSpPr/>
            <p:nvPr/>
          </p:nvGrpSpPr>
          <p:grpSpPr>
            <a:xfrm>
              <a:off x="11421368" y="8305552"/>
              <a:ext cx="482280" cy="478760"/>
              <a:chOff x="9697144" y="4600600"/>
              <a:chExt cx="482280" cy="478760"/>
            </a:xfrm>
          </p:grpSpPr>
          <p:sp>
            <p:nvSpPr>
              <p:cNvPr id="483" name="Oval 61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84" name="Oval 62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3" name="Group 68"/>
          <p:cNvGrpSpPr/>
          <p:nvPr/>
        </p:nvGrpSpPr>
        <p:grpSpPr>
          <a:xfrm>
            <a:off x="4825318" y="7761558"/>
            <a:ext cx="662430" cy="643240"/>
            <a:chOff x="11209312" y="7048872"/>
            <a:chExt cx="662430" cy="643240"/>
          </a:xfrm>
        </p:grpSpPr>
        <p:grpSp>
          <p:nvGrpSpPr>
            <p:cNvPr id="470" name="Group 182"/>
            <p:cNvGrpSpPr/>
            <p:nvPr/>
          </p:nvGrpSpPr>
          <p:grpSpPr>
            <a:xfrm>
              <a:off x="11573396" y="7141096"/>
              <a:ext cx="298346" cy="288895"/>
              <a:chOff x="8979630" y="1874905"/>
              <a:chExt cx="298346" cy="288895"/>
            </a:xfrm>
          </p:grpSpPr>
          <p:sp>
            <p:nvSpPr>
              <p:cNvPr id="477" name="Oval 76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78" name="Oval 77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79" name="Oval 78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71" name="Group 107"/>
            <p:cNvGrpSpPr/>
            <p:nvPr/>
          </p:nvGrpSpPr>
          <p:grpSpPr>
            <a:xfrm>
              <a:off x="11209312" y="7048872"/>
              <a:ext cx="482280" cy="478760"/>
              <a:chOff x="9697144" y="4600600"/>
              <a:chExt cx="482280" cy="478760"/>
            </a:xfrm>
          </p:grpSpPr>
          <p:sp>
            <p:nvSpPr>
              <p:cNvPr id="475" name="Oval 74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76" name="Oval 75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72" name="Group 137"/>
            <p:cNvGrpSpPr/>
            <p:nvPr/>
          </p:nvGrpSpPr>
          <p:grpSpPr>
            <a:xfrm>
              <a:off x="11304216" y="7213352"/>
              <a:ext cx="482280" cy="478760"/>
              <a:chOff x="9697144" y="4600600"/>
              <a:chExt cx="482280" cy="478760"/>
            </a:xfrm>
          </p:grpSpPr>
          <p:sp>
            <p:nvSpPr>
              <p:cNvPr id="473" name="Oval 72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74" name="Oval 73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4" name="Group 79"/>
          <p:cNvGrpSpPr/>
          <p:nvPr/>
        </p:nvGrpSpPr>
        <p:grpSpPr>
          <a:xfrm>
            <a:off x="5682186" y="7655642"/>
            <a:ext cx="482280" cy="478760"/>
            <a:chOff x="9697144" y="4600600"/>
            <a:chExt cx="482280" cy="478760"/>
          </a:xfrm>
        </p:grpSpPr>
        <p:sp>
          <p:nvSpPr>
            <p:cNvPr id="468" name="Oval 80"/>
            <p:cNvSpPr/>
            <p:nvPr/>
          </p:nvSpPr>
          <p:spPr>
            <a:xfrm>
              <a:off x="9729424" y="4629360"/>
              <a:ext cx="450000" cy="450000"/>
            </a:xfrm>
            <a:prstGeom prst="ellipse">
              <a:avLst/>
            </a:prstGeom>
            <a:solidFill>
              <a:srgbClr val="414B4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69" name="Oval 81"/>
            <p:cNvSpPr/>
            <p:nvPr/>
          </p:nvSpPr>
          <p:spPr>
            <a:xfrm rot="3320175">
              <a:off x="9742663" y="4555081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6192726" y="7095190"/>
            <a:ext cx="569172" cy="478760"/>
            <a:chOff x="10129192" y="6036320"/>
            <a:chExt cx="569172" cy="478760"/>
          </a:xfrm>
        </p:grpSpPr>
        <p:grpSp>
          <p:nvGrpSpPr>
            <p:cNvPr id="461" name="Group 153"/>
            <p:cNvGrpSpPr/>
            <p:nvPr/>
          </p:nvGrpSpPr>
          <p:grpSpPr>
            <a:xfrm>
              <a:off x="10129192" y="6040760"/>
              <a:ext cx="298346" cy="288895"/>
              <a:chOff x="8979630" y="1874905"/>
              <a:chExt cx="298346" cy="288895"/>
            </a:xfrm>
          </p:grpSpPr>
          <p:sp>
            <p:nvSpPr>
              <p:cNvPr id="465" name="Oval 87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66" name="Oval 88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67" name="Oval 89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62" name="Group 143"/>
            <p:cNvGrpSpPr/>
            <p:nvPr/>
          </p:nvGrpSpPr>
          <p:grpSpPr>
            <a:xfrm>
              <a:off x="10216084" y="6036320"/>
              <a:ext cx="482280" cy="478760"/>
              <a:chOff x="9697144" y="4600600"/>
              <a:chExt cx="482280" cy="478760"/>
            </a:xfrm>
          </p:grpSpPr>
          <p:sp>
            <p:nvSpPr>
              <p:cNvPr id="463" name="Oval 85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64" name="Oval 86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6" name="Group 90"/>
          <p:cNvGrpSpPr/>
          <p:nvPr/>
        </p:nvGrpSpPr>
        <p:grpSpPr>
          <a:xfrm>
            <a:off x="2405794" y="6341306"/>
            <a:ext cx="660594" cy="478760"/>
            <a:chOff x="7824936" y="7048872"/>
            <a:chExt cx="660594" cy="478760"/>
          </a:xfrm>
        </p:grpSpPr>
        <p:grpSp>
          <p:nvGrpSpPr>
            <p:cNvPr id="454" name="Group 158"/>
            <p:cNvGrpSpPr/>
            <p:nvPr/>
          </p:nvGrpSpPr>
          <p:grpSpPr>
            <a:xfrm>
              <a:off x="8187184" y="7183884"/>
              <a:ext cx="298346" cy="288895"/>
              <a:chOff x="8979630" y="1874905"/>
              <a:chExt cx="298346" cy="288895"/>
            </a:xfrm>
          </p:grpSpPr>
          <p:sp>
            <p:nvSpPr>
              <p:cNvPr id="458" name="Oval 95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59" name="Oval 96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60" name="Oval 97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55" name="Group 98"/>
            <p:cNvGrpSpPr/>
            <p:nvPr/>
          </p:nvGrpSpPr>
          <p:grpSpPr>
            <a:xfrm>
              <a:off x="7824936" y="7048872"/>
              <a:ext cx="482280" cy="478760"/>
              <a:chOff x="9697144" y="4600600"/>
              <a:chExt cx="482280" cy="478760"/>
            </a:xfrm>
          </p:grpSpPr>
          <p:sp>
            <p:nvSpPr>
              <p:cNvPr id="456" name="Oval 9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57" name="Oval 9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7" name="Group 98"/>
          <p:cNvGrpSpPr/>
          <p:nvPr/>
        </p:nvGrpSpPr>
        <p:grpSpPr>
          <a:xfrm>
            <a:off x="3036432" y="4134639"/>
            <a:ext cx="482280" cy="478760"/>
            <a:chOff x="9697144" y="4600600"/>
            <a:chExt cx="482280" cy="478760"/>
          </a:xfrm>
        </p:grpSpPr>
        <p:sp>
          <p:nvSpPr>
            <p:cNvPr id="452" name="Oval 99"/>
            <p:cNvSpPr/>
            <p:nvPr/>
          </p:nvSpPr>
          <p:spPr>
            <a:xfrm>
              <a:off x="9729424" y="4629360"/>
              <a:ext cx="450000" cy="450000"/>
            </a:xfrm>
            <a:prstGeom prst="ellipse">
              <a:avLst/>
            </a:prstGeom>
            <a:solidFill>
              <a:srgbClr val="FFA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53" name="Oval 100"/>
            <p:cNvSpPr/>
            <p:nvPr/>
          </p:nvSpPr>
          <p:spPr>
            <a:xfrm rot="3320175">
              <a:off x="9742663" y="4555081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18" name="Group 101"/>
          <p:cNvGrpSpPr/>
          <p:nvPr/>
        </p:nvGrpSpPr>
        <p:grpSpPr>
          <a:xfrm>
            <a:off x="4514292" y="3570052"/>
            <a:ext cx="551624" cy="679132"/>
            <a:chOff x="8545016" y="6040760"/>
            <a:chExt cx="551624" cy="679132"/>
          </a:xfrm>
        </p:grpSpPr>
        <p:grpSp>
          <p:nvGrpSpPr>
            <p:cNvPr id="446" name="Group 92"/>
            <p:cNvGrpSpPr/>
            <p:nvPr/>
          </p:nvGrpSpPr>
          <p:grpSpPr>
            <a:xfrm>
              <a:off x="8617024" y="6184776"/>
              <a:ext cx="479616" cy="535116"/>
              <a:chOff x="9697144" y="4600600"/>
              <a:chExt cx="479616" cy="535116"/>
            </a:xfrm>
          </p:grpSpPr>
          <p:sp>
            <p:nvSpPr>
              <p:cNvPr id="450" name="Oval 93"/>
              <p:cNvSpPr/>
              <p:nvPr/>
            </p:nvSpPr>
            <p:spPr>
              <a:xfrm>
                <a:off x="9726760" y="4685716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51" name="Oval 107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47" name="Group 193"/>
            <p:cNvGrpSpPr/>
            <p:nvPr/>
          </p:nvGrpSpPr>
          <p:grpSpPr>
            <a:xfrm>
              <a:off x="8545016" y="6040760"/>
              <a:ext cx="482280" cy="478760"/>
              <a:chOff x="9697144" y="4600600"/>
              <a:chExt cx="482280" cy="478760"/>
            </a:xfrm>
          </p:grpSpPr>
          <p:sp>
            <p:nvSpPr>
              <p:cNvPr id="448" name="Oval 104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49" name="Oval 105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9" name="Group 108"/>
          <p:cNvGrpSpPr/>
          <p:nvPr/>
        </p:nvGrpSpPr>
        <p:grpSpPr>
          <a:xfrm>
            <a:off x="5318584" y="3724610"/>
            <a:ext cx="482280" cy="648935"/>
            <a:chOff x="10417224" y="3736504"/>
            <a:chExt cx="482280" cy="648935"/>
          </a:xfrm>
        </p:grpSpPr>
        <p:grpSp>
          <p:nvGrpSpPr>
            <p:cNvPr id="439" name="Group 162"/>
            <p:cNvGrpSpPr/>
            <p:nvPr/>
          </p:nvGrpSpPr>
          <p:grpSpPr>
            <a:xfrm>
              <a:off x="10417224" y="4096544"/>
              <a:ext cx="298346" cy="288895"/>
              <a:chOff x="8979630" y="1874905"/>
              <a:chExt cx="298346" cy="288895"/>
            </a:xfrm>
          </p:grpSpPr>
          <p:sp>
            <p:nvSpPr>
              <p:cNvPr id="443" name="Oval 113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44" name="Oval 114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45" name="Oval 115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40" name="Group 110"/>
            <p:cNvGrpSpPr/>
            <p:nvPr/>
          </p:nvGrpSpPr>
          <p:grpSpPr>
            <a:xfrm>
              <a:off x="10417224" y="3736504"/>
              <a:ext cx="482280" cy="478760"/>
              <a:chOff x="9697144" y="4600600"/>
              <a:chExt cx="482280" cy="478760"/>
            </a:xfrm>
          </p:grpSpPr>
          <p:sp>
            <p:nvSpPr>
              <p:cNvPr id="441" name="Oval 111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42" name="Oval 112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20" name="Group 116"/>
          <p:cNvGrpSpPr/>
          <p:nvPr/>
        </p:nvGrpSpPr>
        <p:grpSpPr>
          <a:xfrm>
            <a:off x="6524678" y="5578810"/>
            <a:ext cx="687920" cy="514196"/>
            <a:chOff x="11291704" y="6112768"/>
            <a:chExt cx="687920" cy="514196"/>
          </a:xfrm>
        </p:grpSpPr>
        <p:grpSp>
          <p:nvGrpSpPr>
            <p:cNvPr id="433" name="Group 198"/>
            <p:cNvGrpSpPr/>
            <p:nvPr/>
          </p:nvGrpSpPr>
          <p:grpSpPr>
            <a:xfrm>
              <a:off x="11291704" y="6148204"/>
              <a:ext cx="482280" cy="478760"/>
              <a:chOff x="9697144" y="4600600"/>
              <a:chExt cx="482280" cy="478760"/>
            </a:xfrm>
          </p:grpSpPr>
          <p:sp>
            <p:nvSpPr>
              <p:cNvPr id="437" name="Oval 121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38" name="Oval 122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34" name="Group 113"/>
            <p:cNvGrpSpPr/>
            <p:nvPr/>
          </p:nvGrpSpPr>
          <p:grpSpPr>
            <a:xfrm>
              <a:off x="11497344" y="6112768"/>
              <a:ext cx="482280" cy="478760"/>
              <a:chOff x="9697144" y="4600600"/>
              <a:chExt cx="482280" cy="478760"/>
            </a:xfrm>
          </p:grpSpPr>
          <p:sp>
            <p:nvSpPr>
              <p:cNvPr id="435" name="Oval 119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36" name="Oval 115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21" name="Group 123"/>
          <p:cNvGrpSpPr/>
          <p:nvPr/>
        </p:nvGrpSpPr>
        <p:grpSpPr>
          <a:xfrm>
            <a:off x="6417010" y="6296504"/>
            <a:ext cx="706236" cy="605616"/>
            <a:chOff x="11785376" y="7282056"/>
            <a:chExt cx="706236" cy="605616"/>
          </a:xfrm>
        </p:grpSpPr>
        <p:grpSp>
          <p:nvGrpSpPr>
            <p:cNvPr id="423" name="Group 170"/>
            <p:cNvGrpSpPr/>
            <p:nvPr/>
          </p:nvGrpSpPr>
          <p:grpSpPr>
            <a:xfrm>
              <a:off x="11935182" y="7282056"/>
              <a:ext cx="298346" cy="288895"/>
              <a:chOff x="8979630" y="1874905"/>
              <a:chExt cx="298346" cy="288895"/>
            </a:xfrm>
          </p:grpSpPr>
          <p:sp>
            <p:nvSpPr>
              <p:cNvPr id="430" name="Oval 131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31" name="Oval 132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32" name="Oval 133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24" name="Group 134"/>
            <p:cNvGrpSpPr/>
            <p:nvPr/>
          </p:nvGrpSpPr>
          <p:grpSpPr>
            <a:xfrm>
              <a:off x="11785376" y="7408912"/>
              <a:ext cx="482280" cy="478760"/>
              <a:chOff x="9697144" y="4600600"/>
              <a:chExt cx="482280" cy="478760"/>
            </a:xfrm>
          </p:grpSpPr>
          <p:sp>
            <p:nvSpPr>
              <p:cNvPr id="428" name="Oval 129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29" name="Oval 130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25" name="Group 122"/>
            <p:cNvGrpSpPr/>
            <p:nvPr/>
          </p:nvGrpSpPr>
          <p:grpSpPr>
            <a:xfrm>
              <a:off x="12009332" y="7364348"/>
              <a:ext cx="482280" cy="478760"/>
              <a:chOff x="9697144" y="4600600"/>
              <a:chExt cx="482280" cy="478760"/>
            </a:xfrm>
          </p:grpSpPr>
          <p:sp>
            <p:nvSpPr>
              <p:cNvPr id="426" name="Oval 12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27" name="Oval 12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22" name="Group 173"/>
          <p:cNvGrpSpPr/>
          <p:nvPr/>
        </p:nvGrpSpPr>
        <p:grpSpPr>
          <a:xfrm>
            <a:off x="6234875" y="8099246"/>
            <a:ext cx="1296144" cy="1713481"/>
            <a:chOff x="5304656" y="-65353"/>
            <a:chExt cx="1296144" cy="1713481"/>
          </a:xfrm>
        </p:grpSpPr>
        <p:sp>
          <p:nvSpPr>
            <p:cNvPr id="420" name="Isosceles Triangle 174"/>
            <p:cNvSpPr/>
            <p:nvPr/>
          </p:nvSpPr>
          <p:spPr>
            <a:xfrm rot="19457278">
              <a:off x="5435220" y="-65353"/>
              <a:ext cx="102403" cy="758866"/>
            </a:xfrm>
            <a:prstGeom prst="triangle">
              <a:avLst/>
            </a:prstGeom>
            <a:solidFill>
              <a:srgbClr val="414B4B"/>
            </a:solidFill>
            <a:ln>
              <a:solidFill>
                <a:srgbClr val="41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21" name="Freeform 175"/>
            <p:cNvSpPr/>
            <p:nvPr/>
          </p:nvSpPr>
          <p:spPr>
            <a:xfrm>
              <a:off x="5304656" y="352128"/>
              <a:ext cx="1296144" cy="1296000"/>
            </a:xfrm>
            <a:custGeom>
              <a:avLst/>
              <a:gdLst>
                <a:gd name="connsiteX0" fmla="*/ 0 w 1296144"/>
                <a:gd name="connsiteY0" fmla="*/ 648072 h 1296144"/>
                <a:gd name="connsiteX1" fmla="*/ 189817 w 1296144"/>
                <a:gd name="connsiteY1" fmla="*/ 189816 h 1296144"/>
                <a:gd name="connsiteX2" fmla="*/ 648074 w 1296144"/>
                <a:gd name="connsiteY2" fmla="*/ 1 h 1296144"/>
                <a:gd name="connsiteX3" fmla="*/ 1106330 w 1296144"/>
                <a:gd name="connsiteY3" fmla="*/ 189818 h 1296144"/>
                <a:gd name="connsiteX4" fmla="*/ 1296145 w 1296144"/>
                <a:gd name="connsiteY4" fmla="*/ 648075 h 1296144"/>
                <a:gd name="connsiteX5" fmla="*/ 1106329 w 1296144"/>
                <a:gd name="connsiteY5" fmla="*/ 1106331 h 1296144"/>
                <a:gd name="connsiteX6" fmla="*/ 648073 w 1296144"/>
                <a:gd name="connsiteY6" fmla="*/ 1296147 h 1296144"/>
                <a:gd name="connsiteX7" fmla="*/ 189817 w 1296144"/>
                <a:gd name="connsiteY7" fmla="*/ 1106331 h 1296144"/>
                <a:gd name="connsiteX8" fmla="*/ 2 w 1296144"/>
                <a:gd name="connsiteY8" fmla="*/ 648075 h 1296144"/>
                <a:gd name="connsiteX9" fmla="*/ 0 w 1296144"/>
                <a:gd name="connsiteY9" fmla="*/ 648072 h 12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6144" h="1296144">
                  <a:moveTo>
                    <a:pt x="0" y="648072"/>
                  </a:moveTo>
                  <a:cubicBezTo>
                    <a:pt x="0" y="476193"/>
                    <a:pt x="68279" y="311353"/>
                    <a:pt x="189817" y="189816"/>
                  </a:cubicBezTo>
                  <a:cubicBezTo>
                    <a:pt x="311354" y="68279"/>
                    <a:pt x="476194" y="0"/>
                    <a:pt x="648074" y="1"/>
                  </a:cubicBezTo>
                  <a:cubicBezTo>
                    <a:pt x="819953" y="1"/>
                    <a:pt x="984793" y="68280"/>
                    <a:pt x="1106330" y="189818"/>
                  </a:cubicBezTo>
                  <a:cubicBezTo>
                    <a:pt x="1227867" y="311355"/>
                    <a:pt x="1296146" y="476195"/>
                    <a:pt x="1296145" y="648075"/>
                  </a:cubicBezTo>
                  <a:cubicBezTo>
                    <a:pt x="1296145" y="819954"/>
                    <a:pt x="1227866" y="984794"/>
                    <a:pt x="1106329" y="1106331"/>
                  </a:cubicBezTo>
                  <a:cubicBezTo>
                    <a:pt x="984792" y="1227868"/>
                    <a:pt x="819952" y="1296147"/>
                    <a:pt x="648073" y="1296147"/>
                  </a:cubicBezTo>
                  <a:cubicBezTo>
                    <a:pt x="476194" y="1296147"/>
                    <a:pt x="311354" y="1227868"/>
                    <a:pt x="189817" y="1106331"/>
                  </a:cubicBezTo>
                  <a:cubicBezTo>
                    <a:pt x="68280" y="984794"/>
                    <a:pt x="1" y="819954"/>
                    <a:pt x="2" y="648075"/>
                  </a:cubicBezTo>
                  <a:cubicBezTo>
                    <a:pt x="1" y="648074"/>
                    <a:pt x="1" y="648073"/>
                    <a:pt x="0" y="648072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41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22" name="Chord 176"/>
            <p:cNvSpPr/>
            <p:nvPr/>
          </p:nvSpPr>
          <p:spPr>
            <a:xfrm>
              <a:off x="5304656" y="352128"/>
              <a:ext cx="1296000" cy="1296000"/>
            </a:xfrm>
            <a:prstGeom prst="chord">
              <a:avLst>
                <a:gd name="adj1" fmla="val 11706578"/>
                <a:gd name="adj2" fmla="val 20698018"/>
              </a:avLst>
            </a:prstGeom>
            <a:solidFill>
              <a:srgbClr val="414B4B"/>
            </a:solidFill>
            <a:ln w="6350">
              <a:solidFill>
                <a:srgbClr val="41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23" name="Group 75"/>
          <p:cNvGrpSpPr/>
          <p:nvPr/>
        </p:nvGrpSpPr>
        <p:grpSpPr>
          <a:xfrm>
            <a:off x="3402492" y="4852942"/>
            <a:ext cx="268925" cy="246488"/>
            <a:chOff x="9347902" y="4608546"/>
            <a:chExt cx="448208" cy="410814"/>
          </a:xfrm>
        </p:grpSpPr>
        <p:sp>
          <p:nvSpPr>
            <p:cNvPr id="418" name="Oval 202"/>
            <p:cNvSpPr/>
            <p:nvPr/>
          </p:nvSpPr>
          <p:spPr>
            <a:xfrm>
              <a:off x="9406110" y="4629360"/>
              <a:ext cx="390000" cy="390000"/>
            </a:xfrm>
            <a:prstGeom prst="ellipse">
              <a:avLst/>
            </a:prstGeom>
            <a:solidFill>
              <a:srgbClr val="FFA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19" name="Oval 203"/>
            <p:cNvSpPr/>
            <p:nvPr/>
          </p:nvSpPr>
          <p:spPr>
            <a:xfrm rot="3320175">
              <a:off x="9393421" y="4563027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24" name="Group 198"/>
          <p:cNvGrpSpPr/>
          <p:nvPr/>
        </p:nvGrpSpPr>
        <p:grpSpPr>
          <a:xfrm>
            <a:off x="3393832" y="5159928"/>
            <a:ext cx="277586" cy="259159"/>
            <a:chOff x="9333468" y="4621806"/>
            <a:chExt cx="462643" cy="431932"/>
          </a:xfrm>
        </p:grpSpPr>
        <p:sp>
          <p:nvSpPr>
            <p:cNvPr id="416" name="Oval 205"/>
            <p:cNvSpPr/>
            <p:nvPr/>
          </p:nvSpPr>
          <p:spPr>
            <a:xfrm>
              <a:off x="9406111" y="4663738"/>
              <a:ext cx="390000" cy="390000"/>
            </a:xfrm>
            <a:prstGeom prst="ellipse">
              <a:avLst/>
            </a:prstGeom>
            <a:solidFill>
              <a:srgbClr val="0064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17" name="Oval 206"/>
            <p:cNvSpPr/>
            <p:nvPr/>
          </p:nvSpPr>
          <p:spPr>
            <a:xfrm rot="3320175">
              <a:off x="9378988" y="4576286"/>
              <a:ext cx="329407" cy="420447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25" name="Group 113"/>
          <p:cNvGrpSpPr/>
          <p:nvPr/>
        </p:nvGrpSpPr>
        <p:grpSpPr>
          <a:xfrm>
            <a:off x="3393836" y="5479585"/>
            <a:ext cx="277578" cy="258425"/>
            <a:chOff x="9333481" y="4657420"/>
            <a:chExt cx="462630" cy="430709"/>
          </a:xfrm>
        </p:grpSpPr>
        <p:sp>
          <p:nvSpPr>
            <p:cNvPr id="414" name="Oval 208"/>
            <p:cNvSpPr/>
            <p:nvPr/>
          </p:nvSpPr>
          <p:spPr>
            <a:xfrm>
              <a:off x="9406111" y="4698128"/>
              <a:ext cx="390000" cy="390001"/>
            </a:xfrm>
            <a:prstGeom prst="ellipse">
              <a:avLst/>
            </a:prstGeom>
            <a:solidFill>
              <a:srgbClr val="E614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15" name="Oval 115"/>
            <p:cNvSpPr/>
            <p:nvPr/>
          </p:nvSpPr>
          <p:spPr>
            <a:xfrm rot="3320175">
              <a:off x="9379001" y="4611900"/>
              <a:ext cx="329407" cy="420448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26" name="Group 210"/>
          <p:cNvGrpSpPr/>
          <p:nvPr/>
        </p:nvGrpSpPr>
        <p:grpSpPr>
          <a:xfrm>
            <a:off x="3389061" y="5798508"/>
            <a:ext cx="282357" cy="257673"/>
            <a:chOff x="9325523" y="4693047"/>
            <a:chExt cx="470595" cy="429455"/>
          </a:xfrm>
        </p:grpSpPr>
        <p:sp>
          <p:nvSpPr>
            <p:cNvPr id="412" name="Oval 211"/>
            <p:cNvSpPr/>
            <p:nvPr/>
          </p:nvSpPr>
          <p:spPr>
            <a:xfrm>
              <a:off x="9406120" y="4732502"/>
              <a:ext cx="389998" cy="390000"/>
            </a:xfrm>
            <a:prstGeom prst="ellipse">
              <a:avLst/>
            </a:prstGeom>
            <a:solidFill>
              <a:srgbClr val="414B4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13" name="Oval 212"/>
            <p:cNvSpPr/>
            <p:nvPr/>
          </p:nvSpPr>
          <p:spPr>
            <a:xfrm rot="3320175">
              <a:off x="9371043" y="4647527"/>
              <a:ext cx="329405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27" name="Group 213"/>
          <p:cNvGrpSpPr/>
          <p:nvPr/>
        </p:nvGrpSpPr>
        <p:grpSpPr>
          <a:xfrm>
            <a:off x="3393814" y="6116679"/>
            <a:ext cx="277604" cy="262281"/>
            <a:chOff x="9333500" y="4719753"/>
            <a:chExt cx="462676" cy="437135"/>
          </a:xfrm>
        </p:grpSpPr>
        <p:sp>
          <p:nvSpPr>
            <p:cNvPr id="410" name="Oval 214"/>
            <p:cNvSpPr/>
            <p:nvPr/>
          </p:nvSpPr>
          <p:spPr>
            <a:xfrm>
              <a:off x="9406174" y="4766888"/>
              <a:ext cx="390002" cy="390000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11" name="Oval 215"/>
            <p:cNvSpPr/>
            <p:nvPr/>
          </p:nvSpPr>
          <p:spPr>
            <a:xfrm rot="3320175">
              <a:off x="9379021" y="4674232"/>
              <a:ext cx="329406" cy="420448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sp>
        <p:nvSpPr>
          <p:cNvPr id="28" name="Rectangle 222"/>
          <p:cNvSpPr/>
          <p:nvPr/>
        </p:nvSpPr>
        <p:spPr>
          <a:xfrm>
            <a:off x="8404460" y="9711518"/>
            <a:ext cx="936104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000" b="1" dirty="0" smtClean="0">
                <a:latin typeface="Arial Narrow" pitchFamily="34" charset="0"/>
              </a:rPr>
              <a:t>DRUG CLASS</a:t>
            </a:r>
          </a:p>
          <a:p>
            <a:pPr algn="ctr"/>
            <a:r>
              <a:rPr lang="da-DK" sz="1000" dirty="0" smtClean="0">
                <a:latin typeface="Arial Narrow" pitchFamily="34" charset="0"/>
              </a:rPr>
              <a:t>Generic name</a:t>
            </a:r>
          </a:p>
          <a:p>
            <a:pPr algn="ctr"/>
            <a:r>
              <a:rPr lang="da-DK" sz="1000" b="1" i="1" dirty="0" smtClean="0">
                <a:latin typeface="Arial Narrow" pitchFamily="34" charset="0"/>
              </a:rPr>
              <a:t>Brand name</a:t>
            </a:r>
          </a:p>
          <a:p>
            <a:pPr algn="ctr"/>
            <a:r>
              <a:rPr lang="da-DK" sz="1000" b="1" i="1" strike="sngStrike" dirty="0" smtClean="0">
                <a:latin typeface="Arial Narrow" pitchFamily="34" charset="0"/>
              </a:rPr>
              <a:t>Discontinued</a:t>
            </a:r>
            <a:endParaRPr lang="da-DK" sz="1000" b="1" i="1" strike="sngStrike" dirty="0">
              <a:latin typeface="Arial Narrow" pitchFamily="34" charset="0"/>
            </a:endParaRPr>
          </a:p>
        </p:txBody>
      </p:sp>
      <p:sp>
        <p:nvSpPr>
          <p:cNvPr id="29" name="Rectangle 233"/>
          <p:cNvSpPr/>
          <p:nvPr/>
        </p:nvSpPr>
        <p:spPr>
          <a:xfrm>
            <a:off x="6316228" y="9135454"/>
            <a:ext cx="110415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600" dirty="0" smtClean="0">
                <a:latin typeface="Arial Narrow" pitchFamily="34" charset="0"/>
              </a:rPr>
              <a:t>Apraclonidine:</a:t>
            </a:r>
          </a:p>
          <a:p>
            <a:pPr algn="ctr"/>
            <a:r>
              <a:rPr lang="da-DK" sz="600" b="1" i="1" dirty="0" smtClean="0">
                <a:latin typeface="Arial Narrow" pitchFamily="34" charset="0"/>
              </a:rPr>
              <a:t>Iopidine</a:t>
            </a:r>
            <a:r>
              <a:rPr lang="da-DK" sz="600" i="1" dirty="0" smtClean="0">
                <a:latin typeface="Arial Narrow" pitchFamily="34" charset="0"/>
              </a:rPr>
              <a:t> 10 mg/ml</a:t>
            </a:r>
            <a:endParaRPr lang="da-DK" sz="600" i="1" dirty="0">
              <a:latin typeface="Arial Narrow" pitchFamily="34" charset="0"/>
            </a:endParaRPr>
          </a:p>
        </p:txBody>
      </p:sp>
      <p:sp>
        <p:nvSpPr>
          <p:cNvPr id="30" name="Rectangle 238"/>
          <p:cNvSpPr/>
          <p:nvPr/>
        </p:nvSpPr>
        <p:spPr>
          <a:xfrm>
            <a:off x="6350930" y="8728583"/>
            <a:ext cx="1080120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1" dirty="0" smtClean="0">
                <a:solidFill>
                  <a:schemeClr val="bg1"/>
                </a:solidFill>
                <a:latin typeface="Arial Narrow" pitchFamily="34" charset="0"/>
              </a:rPr>
              <a:t>ALPHA 2 AGONISTS</a:t>
            </a:r>
          </a:p>
        </p:txBody>
      </p:sp>
      <p:sp>
        <p:nvSpPr>
          <p:cNvPr id="31" name="Rectangle 254"/>
          <p:cNvSpPr/>
          <p:nvPr/>
        </p:nvSpPr>
        <p:spPr>
          <a:xfrm>
            <a:off x="3723940" y="4742966"/>
            <a:ext cx="2520280" cy="20159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da-DK" sz="1050" dirty="0" smtClean="0">
                <a:latin typeface="Arial Narrow" pitchFamily="34" charset="0"/>
              </a:rPr>
              <a:t>PROSTAGLANDIN ANALOGS × 1</a:t>
            </a:r>
          </a:p>
          <a:p>
            <a:pPr>
              <a:lnSpc>
                <a:spcPct val="200000"/>
              </a:lnSpc>
            </a:pPr>
            <a:r>
              <a:rPr lang="da-DK" sz="1050" dirty="0" smtClean="0">
                <a:latin typeface="Arial Narrow" pitchFamily="34" charset="0"/>
              </a:rPr>
              <a:t>BETA BLOCKERS × 1-2</a:t>
            </a:r>
          </a:p>
          <a:p>
            <a:pPr>
              <a:lnSpc>
                <a:spcPct val="200000"/>
              </a:lnSpc>
            </a:pPr>
            <a:r>
              <a:rPr lang="da-DK" sz="1050" dirty="0" smtClean="0">
                <a:latin typeface="Arial Narrow" pitchFamily="34" charset="0"/>
              </a:rPr>
              <a:t>CARBONIC ANHYDRASE INHIBITORS × 2-3</a:t>
            </a:r>
          </a:p>
          <a:p>
            <a:pPr>
              <a:lnSpc>
                <a:spcPct val="200000"/>
              </a:lnSpc>
            </a:pPr>
            <a:r>
              <a:rPr lang="da-DK" sz="1050" dirty="0" smtClean="0">
                <a:latin typeface="Arial Narrow" pitchFamily="34" charset="0"/>
              </a:rPr>
              <a:t>ALPHA 2 AGONISTS × 2-3</a:t>
            </a:r>
          </a:p>
          <a:p>
            <a:pPr>
              <a:lnSpc>
                <a:spcPct val="200000"/>
              </a:lnSpc>
            </a:pPr>
            <a:r>
              <a:rPr lang="da-DK" sz="1050" dirty="0" smtClean="0">
                <a:latin typeface="Arial Narrow" pitchFamily="34" charset="0"/>
              </a:rPr>
              <a:t>MIOTICS × 2-4</a:t>
            </a:r>
          </a:p>
          <a:p>
            <a:pPr>
              <a:lnSpc>
                <a:spcPct val="200000"/>
              </a:lnSpc>
            </a:pPr>
            <a:r>
              <a:rPr lang="da-DK" sz="1000" i="1" dirty="0" smtClean="0">
                <a:latin typeface="Arial Narrow" pitchFamily="34" charset="0"/>
              </a:rPr>
              <a:t>Benzalkonium chloride (a preservative)</a:t>
            </a:r>
            <a:endParaRPr lang="da-DK" sz="1000" i="1" dirty="0">
              <a:latin typeface="Arial Narrow" pitchFamily="34" charset="0"/>
            </a:endParaRPr>
          </a:p>
        </p:txBody>
      </p:sp>
      <p:sp>
        <p:nvSpPr>
          <p:cNvPr id="32" name="Rectangle 255"/>
          <p:cNvSpPr/>
          <p:nvPr/>
        </p:nvSpPr>
        <p:spPr>
          <a:xfrm>
            <a:off x="3525304" y="6708018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800" b="1" dirty="0" smtClean="0">
                <a:latin typeface="Arial Narrow" pitchFamily="34" charset="0"/>
              </a:rPr>
              <a:t>Rules of thumb</a:t>
            </a:r>
          </a:p>
          <a:p>
            <a:pPr>
              <a:buFont typeface="Arial" pitchFamily="34" charset="0"/>
              <a:buChar char="•"/>
            </a:pPr>
            <a:r>
              <a:rPr lang="da-DK" sz="800" dirty="0" smtClean="0">
                <a:latin typeface="Arial Narrow" pitchFamily="34" charset="0"/>
              </a:rPr>
              <a:t> Avoid more than 4 preserved drops/eye/day</a:t>
            </a:r>
          </a:p>
          <a:p>
            <a:r>
              <a:rPr lang="da-DK" sz="800" dirty="0" smtClean="0">
                <a:latin typeface="Arial Narrow" pitchFamily="34" charset="0"/>
              </a:rPr>
              <a:t>• Timolol is sufficient at 1 drop/eye/day in sustained release  </a:t>
            </a:r>
            <a:r>
              <a:rPr lang="da-DK" sz="800" dirty="0" smtClean="0">
                <a:solidFill>
                  <a:schemeClr val="bg1"/>
                </a:solidFill>
                <a:latin typeface="Arial Narrow" pitchFamily="34" charset="0"/>
              </a:rPr>
              <a:t>_</a:t>
            </a:r>
            <a:r>
              <a:rPr lang="da-DK" sz="800" dirty="0" smtClean="0">
                <a:latin typeface="Arial Narrow" pitchFamily="34" charset="0"/>
              </a:rPr>
              <a:t>formulation or fixed combination drops</a:t>
            </a:r>
          </a:p>
          <a:p>
            <a:r>
              <a:rPr lang="da-DK" sz="800" dirty="0" smtClean="0">
                <a:latin typeface="Arial Narrow" pitchFamily="34" charset="0"/>
              </a:rPr>
              <a:t>• Carbonic anhydrase inhibitors should be dosed at 3 drop/eye/day  </a:t>
            </a:r>
            <a:r>
              <a:rPr lang="da-DK" sz="800" dirty="0" smtClean="0">
                <a:solidFill>
                  <a:schemeClr val="bg1"/>
                </a:solidFill>
                <a:latin typeface="Arial Narrow" pitchFamily="34" charset="0"/>
              </a:rPr>
              <a:t>_</a:t>
            </a:r>
            <a:r>
              <a:rPr lang="da-DK" sz="800" dirty="0" smtClean="0">
                <a:latin typeface="Arial Narrow" pitchFamily="34" charset="0"/>
              </a:rPr>
              <a:t>in monotherapy or 2 drops/eye/day if a beta blocker is also used</a:t>
            </a:r>
            <a:endParaRPr lang="da-DK" sz="800" dirty="0">
              <a:latin typeface="Arial Narrow" pitchFamily="34" charset="0"/>
            </a:endParaRPr>
          </a:p>
        </p:txBody>
      </p:sp>
      <p:cxnSp>
        <p:nvCxnSpPr>
          <p:cNvPr id="33" name="Straight Connector 256"/>
          <p:cNvCxnSpPr/>
          <p:nvPr/>
        </p:nvCxnSpPr>
        <p:spPr>
          <a:xfrm>
            <a:off x="3183818" y="10719630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7"/>
          <p:cNvCxnSpPr/>
          <p:nvPr/>
        </p:nvCxnSpPr>
        <p:spPr>
          <a:xfrm>
            <a:off x="6339452" y="10719630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60"/>
          <p:cNvSpPr/>
          <p:nvPr/>
        </p:nvSpPr>
        <p:spPr>
          <a:xfrm>
            <a:off x="3273241" y="12201829"/>
            <a:ext cx="302726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600" b="1" dirty="0" smtClean="0">
                <a:latin typeface="Arial Narrow" pitchFamily="34" charset="0"/>
              </a:rPr>
              <a:t>THC</a:t>
            </a:r>
            <a:r>
              <a:rPr lang="da-DK" sz="600" dirty="0" smtClean="0">
                <a:latin typeface="Arial Narrow" pitchFamily="34" charset="0"/>
              </a:rPr>
              <a:t> (marijuana , cannabis) and why this treatment </a:t>
            </a:r>
            <a:r>
              <a:rPr lang="da-DK" sz="600" b="1" dirty="0" smtClean="0">
                <a:latin typeface="Arial Narrow" pitchFamily="34" charset="0"/>
              </a:rPr>
              <a:t>IS NOT</a:t>
            </a:r>
            <a:r>
              <a:rPr lang="da-DK" sz="600" dirty="0" smtClean="0">
                <a:latin typeface="Arial Narrow" pitchFamily="34" charset="0"/>
              </a:rPr>
              <a:t> reccmmended</a:t>
            </a:r>
          </a:p>
          <a:p>
            <a:r>
              <a:rPr lang="da-DK" sz="600" b="1" dirty="0" smtClean="0">
                <a:latin typeface="Arial Narrow" pitchFamily="34" charset="0"/>
                <a:hlinkClick r:id="rId2"/>
              </a:rPr>
              <a:t>kortlink.dk/khc6 </a:t>
            </a:r>
            <a:r>
              <a:rPr lang="da-DK" sz="600" b="1" dirty="0" smtClean="0">
                <a:latin typeface="Arial Narrow" pitchFamily="34" charset="0"/>
              </a:rPr>
              <a:t>· </a:t>
            </a:r>
            <a:r>
              <a:rPr lang="da-DK" sz="600" b="1" dirty="0" smtClean="0">
                <a:latin typeface="Arial Narrow" pitchFamily="34" charset="0"/>
                <a:hlinkClick r:id="rId2"/>
              </a:rPr>
              <a:t>kortlink.dk/khc8</a:t>
            </a:r>
            <a:endParaRPr lang="da-DK" sz="600" b="1" dirty="0" smtClean="0">
              <a:latin typeface="Arial Narrow" pitchFamily="34" charset="0"/>
            </a:endParaRPr>
          </a:p>
        </p:txBody>
      </p:sp>
      <p:cxnSp>
        <p:nvCxnSpPr>
          <p:cNvPr id="38" name="Straight Connector 261"/>
          <p:cNvCxnSpPr/>
          <p:nvPr/>
        </p:nvCxnSpPr>
        <p:spPr>
          <a:xfrm>
            <a:off x="3288432" y="12017424"/>
            <a:ext cx="3018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62"/>
          <p:cNvSpPr/>
          <p:nvPr/>
        </p:nvSpPr>
        <p:spPr>
          <a:xfrm>
            <a:off x="6361472" y="10659305"/>
            <a:ext cx="3096344" cy="8002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700" dirty="0" smtClean="0">
                <a:latin typeface="Arial Narrow" pitchFamily="34" charset="0"/>
              </a:rPr>
              <a:t>The chart represents the medications on the market at the time of revision. </a:t>
            </a:r>
          </a:p>
          <a:p>
            <a:r>
              <a:rPr lang="da-DK" sz="700" dirty="0" smtClean="0">
                <a:latin typeface="Arial Narrow" pitchFamily="34" charset="0"/>
              </a:rPr>
              <a:t>Newer revisions may exist and can be found at:</a:t>
            </a:r>
            <a:endParaRPr lang="da-DK" sz="7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hlinkClick r:id="rId3"/>
            </a:endParaRPr>
          </a:p>
          <a:p>
            <a:r>
              <a:rPr lang="da-DK" sz="3200" u="sng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4F2F2"/>
                  </a:solidFill>
                </a:uFill>
                <a:latin typeface="Arial Narrow" pitchFamily="34" charset="0"/>
                <a:hlinkClick r:id="rId3"/>
              </a:rPr>
              <a:t>Glaucomedics.com</a:t>
            </a:r>
            <a:endParaRPr lang="da-DK" sz="2400" u="sng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4F2F2"/>
                </a:solidFill>
              </a:uFill>
              <a:latin typeface="Arial Narrow" pitchFamily="34" charset="0"/>
            </a:endParaRPr>
          </a:p>
        </p:txBody>
      </p:sp>
      <p:pic>
        <p:nvPicPr>
          <p:cNvPr id="40" name="Picture 2" descr="D:\Dropbox\Dokumenter\Oftalmologi\3_Projekter\Glaukom\GLAUCOMEDICS.COM\4_Arkiv\DK\QR Glaucomedics.png"/>
          <p:cNvPicPr>
            <a:picLocks noChangeAspect="1" noChangeArrowheads="1"/>
          </p:cNvPicPr>
          <p:nvPr/>
        </p:nvPicPr>
        <p:blipFill>
          <a:blip r:embed="rId4" cstate="print"/>
          <a:srcRect l="25457" t="13568" r="25160" b="13568"/>
          <a:stretch>
            <a:fillRect/>
          </a:stretch>
        </p:blipFill>
        <p:spPr bwMode="auto">
          <a:xfrm>
            <a:off x="6435762" y="11701550"/>
            <a:ext cx="900000" cy="900000"/>
          </a:xfrm>
          <a:prstGeom prst="rect">
            <a:avLst/>
          </a:prstGeom>
          <a:noFill/>
        </p:spPr>
      </p:pic>
      <p:sp>
        <p:nvSpPr>
          <p:cNvPr id="41" name="Rectangle 265"/>
          <p:cNvSpPr/>
          <p:nvPr/>
        </p:nvSpPr>
        <p:spPr>
          <a:xfrm>
            <a:off x="2851569" y="851408"/>
            <a:ext cx="376096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4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4F2F2"/>
                  </a:solidFill>
                </a:uFill>
                <a:latin typeface="Arial Narrow" pitchFamily="34" charset="0"/>
                <a:cs typeface="Arial" pitchFamily="34" charset="0"/>
                <a:hlinkClick r:id="rId3"/>
              </a:rPr>
              <a:t>Glaucomedics.com</a:t>
            </a:r>
            <a:endParaRPr lang="da-DK" sz="4000" u="sng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rgbClr val="F4F2F2"/>
                </a:solidFill>
              </a:u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2" name="Rectangle 266"/>
          <p:cNvSpPr/>
          <p:nvPr/>
        </p:nvSpPr>
        <p:spPr>
          <a:xfrm>
            <a:off x="584122" y="203708"/>
            <a:ext cx="8295861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t>Glaucoma medications in Denmark</a:t>
            </a:r>
          </a:p>
        </p:txBody>
      </p:sp>
      <p:sp>
        <p:nvSpPr>
          <p:cNvPr id="43" name="Rectangle 267"/>
          <p:cNvSpPr/>
          <p:nvPr/>
        </p:nvSpPr>
        <p:spPr>
          <a:xfrm>
            <a:off x="7569742" y="70358"/>
            <a:ext cx="184283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October </a:t>
            </a:r>
            <a:r>
              <a:rPr lang="da-DK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da-DK" sz="1800" dirty="0"/>
          </a:p>
        </p:txBody>
      </p:sp>
      <p:sp>
        <p:nvSpPr>
          <p:cNvPr id="44" name="Rectangle 268"/>
          <p:cNvSpPr/>
          <p:nvPr/>
        </p:nvSpPr>
        <p:spPr>
          <a:xfrm>
            <a:off x="3501566" y="4553458"/>
            <a:ext cx="274265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DRUG CLASS AND DAILY DOSAGE</a:t>
            </a:r>
            <a:endParaRPr lang="da-DK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5" name="Group 269"/>
          <p:cNvGrpSpPr/>
          <p:nvPr/>
        </p:nvGrpSpPr>
        <p:grpSpPr>
          <a:xfrm>
            <a:off x="3414757" y="6439460"/>
            <a:ext cx="252267" cy="208120"/>
            <a:chOff x="-805028" y="6797528"/>
            <a:chExt cx="252267" cy="208120"/>
          </a:xfrm>
        </p:grpSpPr>
        <p:sp>
          <p:nvSpPr>
            <p:cNvPr id="408" name="Oval 270"/>
            <p:cNvSpPr/>
            <p:nvPr/>
          </p:nvSpPr>
          <p:spPr>
            <a:xfrm>
              <a:off x="-744016" y="6832848"/>
              <a:ext cx="172800" cy="172800"/>
            </a:xfrm>
            <a:prstGeom prst="ellipse">
              <a:avLst/>
            </a:prstGeom>
            <a:solidFill>
              <a:srgbClr val="5AB4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409" name="Oval 271"/>
            <p:cNvSpPr/>
            <p:nvPr/>
          </p:nvSpPr>
          <p:spPr>
            <a:xfrm rot="3320175">
              <a:off x="-777716" y="6770216"/>
              <a:ext cx="197644" cy="252267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46" name="Group 539"/>
          <p:cNvGrpSpPr/>
          <p:nvPr/>
        </p:nvGrpSpPr>
        <p:grpSpPr>
          <a:xfrm>
            <a:off x="3548596" y="8519580"/>
            <a:ext cx="1296144" cy="1932646"/>
            <a:chOff x="3617144" y="8449222"/>
            <a:chExt cx="1296144" cy="1932646"/>
          </a:xfrm>
        </p:grpSpPr>
        <p:grpSp>
          <p:nvGrpSpPr>
            <p:cNvPr id="391" name="Group 189"/>
            <p:cNvGrpSpPr/>
            <p:nvPr/>
          </p:nvGrpSpPr>
          <p:grpSpPr>
            <a:xfrm>
              <a:off x="3617144" y="8449222"/>
              <a:ext cx="1296144" cy="1932646"/>
              <a:chOff x="5304656" y="-284518"/>
              <a:chExt cx="1296144" cy="1932646"/>
            </a:xfrm>
          </p:grpSpPr>
          <p:sp>
            <p:nvSpPr>
              <p:cNvPr id="405" name="Isosceles Triangle 190"/>
              <p:cNvSpPr/>
              <p:nvPr/>
            </p:nvSpPr>
            <p:spPr>
              <a:xfrm>
                <a:off x="6058407" y="-284518"/>
                <a:ext cx="102403" cy="758866"/>
              </a:xfrm>
              <a:prstGeom prst="triangle">
                <a:avLst/>
              </a:prstGeom>
              <a:solidFill>
                <a:srgbClr val="FFDC00"/>
              </a:solidFill>
              <a:ln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06" name="Freeform 191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07" name="Chord 192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DC00"/>
              </a:solidFill>
              <a:ln w="6350"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92" name="Rectangle 221"/>
            <p:cNvSpPr/>
            <p:nvPr/>
          </p:nvSpPr>
          <p:spPr>
            <a:xfrm>
              <a:off x="3792488" y="9641160"/>
              <a:ext cx="9601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Pilocarpine + Timolol: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Fotil</a:t>
              </a:r>
              <a:r>
                <a:rPr lang="da-DK" sz="600" i="1" dirty="0" smtClean="0">
                  <a:latin typeface="Arial Narrow" pitchFamily="34" charset="0"/>
                </a:rPr>
                <a:t> 20 mg/ml,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Fotil forte</a:t>
              </a:r>
              <a:r>
                <a:rPr lang="da-DK" sz="600" i="1" dirty="0" smtClean="0">
                  <a:latin typeface="Arial Narrow" pitchFamily="34" charset="0"/>
                </a:rPr>
                <a:t> 40 mg/ml,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Timpilo</a:t>
              </a:r>
              <a:r>
                <a:rPr lang="da-DK" sz="600" i="1" strike="sngStrike" dirty="0" smtClean="0">
                  <a:latin typeface="Arial Narrow" pitchFamily="34" charset="0"/>
                </a:rPr>
                <a:t> 40 mg/ml</a:t>
              </a:r>
              <a:endParaRPr lang="da-DK" sz="600" i="1" strike="sngStrike" dirty="0">
                <a:latin typeface="Arial Narrow" pitchFamily="34" charset="0"/>
              </a:endParaRPr>
            </a:p>
          </p:txBody>
        </p:sp>
        <p:sp>
          <p:nvSpPr>
            <p:cNvPr id="393" name="Rectangle 236"/>
            <p:cNvSpPr/>
            <p:nvPr/>
          </p:nvSpPr>
          <p:spPr>
            <a:xfrm>
              <a:off x="3765774" y="9300519"/>
              <a:ext cx="9364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800" b="1" dirty="0" smtClean="0">
                  <a:latin typeface="Arial Narrow" pitchFamily="34" charset="0"/>
                </a:rPr>
                <a:t>MIOTICS + Timolol</a:t>
              </a:r>
              <a:endParaRPr lang="da-DK" dirty="0"/>
            </a:p>
          </p:txBody>
        </p:sp>
        <p:grpSp>
          <p:nvGrpSpPr>
            <p:cNvPr id="394" name="Group 272"/>
            <p:cNvGrpSpPr>
              <a:grpSpLocks noChangeAspect="1"/>
            </p:cNvGrpSpPr>
            <p:nvPr/>
          </p:nvGrpSpPr>
          <p:grpSpPr>
            <a:xfrm>
              <a:off x="4142250" y="9005304"/>
              <a:ext cx="207689" cy="194563"/>
              <a:chOff x="11285364" y="8135764"/>
              <a:chExt cx="692294" cy="648548"/>
            </a:xfrm>
          </p:grpSpPr>
          <p:grpSp>
            <p:nvGrpSpPr>
              <p:cNvPr id="395" name="Group 178"/>
              <p:cNvGrpSpPr/>
              <p:nvPr/>
            </p:nvGrpSpPr>
            <p:grpSpPr>
              <a:xfrm>
                <a:off x="11679312" y="8212212"/>
                <a:ext cx="298346" cy="288895"/>
                <a:chOff x="8979630" y="1874905"/>
                <a:chExt cx="298346" cy="288895"/>
              </a:xfrm>
            </p:grpSpPr>
            <p:sp>
              <p:nvSpPr>
                <p:cNvPr id="402" name="Oval 280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403" name="Oval 281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404" name="Oval 282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96" name="Group 104"/>
              <p:cNvGrpSpPr/>
              <p:nvPr/>
            </p:nvGrpSpPr>
            <p:grpSpPr>
              <a:xfrm>
                <a:off x="11285364" y="8135764"/>
                <a:ext cx="482280" cy="478760"/>
                <a:chOff x="9697144" y="4600600"/>
                <a:chExt cx="482280" cy="478760"/>
              </a:xfrm>
            </p:grpSpPr>
            <p:sp>
              <p:nvSpPr>
                <p:cNvPr id="400" name="Oval 278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401" name="Oval 279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97" name="Group 131"/>
              <p:cNvGrpSpPr/>
              <p:nvPr/>
            </p:nvGrpSpPr>
            <p:grpSpPr>
              <a:xfrm>
                <a:off x="11421368" y="8305552"/>
                <a:ext cx="482280" cy="478760"/>
                <a:chOff x="9697144" y="4600600"/>
                <a:chExt cx="482280" cy="478760"/>
              </a:xfrm>
            </p:grpSpPr>
            <p:sp>
              <p:nvSpPr>
                <p:cNvPr id="398" name="Oval 276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FFDC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99" name="Oval 277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47" name="Group 555"/>
          <p:cNvGrpSpPr/>
          <p:nvPr/>
        </p:nvGrpSpPr>
        <p:grpSpPr>
          <a:xfrm>
            <a:off x="2212045" y="8175237"/>
            <a:ext cx="1296144" cy="1835788"/>
            <a:chOff x="2280593" y="8104879"/>
            <a:chExt cx="1296144" cy="1835788"/>
          </a:xfrm>
        </p:grpSpPr>
        <p:grpSp>
          <p:nvGrpSpPr>
            <p:cNvPr id="378" name="Group 185"/>
            <p:cNvGrpSpPr/>
            <p:nvPr/>
          </p:nvGrpSpPr>
          <p:grpSpPr>
            <a:xfrm>
              <a:off x="2280593" y="8104879"/>
              <a:ext cx="1296144" cy="1835788"/>
              <a:chOff x="5304656" y="-187660"/>
              <a:chExt cx="1296144" cy="1835788"/>
            </a:xfrm>
          </p:grpSpPr>
          <p:sp>
            <p:nvSpPr>
              <p:cNvPr id="388" name="Isosceles Triangle 186"/>
              <p:cNvSpPr/>
              <p:nvPr/>
            </p:nvSpPr>
            <p:spPr>
              <a:xfrm rot="1561767">
                <a:off x="6303456" y="-187660"/>
                <a:ext cx="102403" cy="758866"/>
              </a:xfrm>
              <a:prstGeom prst="triangle">
                <a:avLst/>
              </a:prstGeom>
              <a:solidFill>
                <a:srgbClr val="FFDC00"/>
              </a:solidFill>
              <a:ln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89" name="Freeform 187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90" name="Chord 188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DC00"/>
              </a:solidFill>
              <a:ln w="6350"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79" name="Rectangle 220"/>
            <p:cNvSpPr/>
            <p:nvPr/>
          </p:nvSpPr>
          <p:spPr>
            <a:xfrm>
              <a:off x="2343919" y="9258300"/>
              <a:ext cx="11521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Pilocarpine + Timolol: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Fotil</a:t>
              </a:r>
              <a:r>
                <a:rPr lang="da-DK" sz="600" i="1" dirty="0" smtClean="0">
                  <a:latin typeface="Arial Narrow" pitchFamily="34" charset="0"/>
                </a:rPr>
                <a:t> 20 mg/ml,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Fotil forte</a:t>
              </a:r>
              <a:r>
                <a:rPr lang="da-DK" sz="600" i="1" dirty="0" smtClean="0">
                  <a:latin typeface="Arial Narrow" pitchFamily="34" charset="0"/>
                </a:rPr>
                <a:t> 40 mg/ml</a:t>
              </a:r>
              <a:endParaRPr lang="da-DK" sz="600" i="1" dirty="0">
                <a:latin typeface="Arial Narrow" pitchFamily="34" charset="0"/>
              </a:endParaRPr>
            </a:p>
          </p:txBody>
        </p:sp>
        <p:sp>
          <p:nvSpPr>
            <p:cNvPr id="380" name="Rectangle 235"/>
            <p:cNvSpPr/>
            <p:nvPr/>
          </p:nvSpPr>
          <p:spPr>
            <a:xfrm>
              <a:off x="2461047" y="8886478"/>
              <a:ext cx="9364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800" b="1" dirty="0" smtClean="0">
                  <a:latin typeface="Arial Narrow" pitchFamily="34" charset="0"/>
                </a:rPr>
                <a:t>MIOTICS + Timolol</a:t>
              </a:r>
              <a:endParaRPr lang="da-DK" dirty="0"/>
            </a:p>
          </p:txBody>
        </p:sp>
        <p:grpSp>
          <p:nvGrpSpPr>
            <p:cNvPr id="381" name="Group 283"/>
            <p:cNvGrpSpPr>
              <a:grpSpLocks noChangeAspect="1"/>
            </p:cNvGrpSpPr>
            <p:nvPr/>
          </p:nvGrpSpPr>
          <p:grpSpPr>
            <a:xfrm>
              <a:off x="2861692" y="8576693"/>
              <a:ext cx="166286" cy="186833"/>
              <a:chOff x="9769152" y="8633048"/>
              <a:chExt cx="554288" cy="622776"/>
            </a:xfrm>
          </p:grpSpPr>
          <p:grpSp>
            <p:nvGrpSpPr>
              <p:cNvPr id="382" name="Group 101"/>
              <p:cNvGrpSpPr/>
              <p:nvPr/>
            </p:nvGrpSpPr>
            <p:grpSpPr>
              <a:xfrm>
                <a:off x="9841160" y="8633048"/>
                <a:ext cx="482280" cy="478760"/>
                <a:chOff x="9697144" y="4600600"/>
                <a:chExt cx="482280" cy="478760"/>
              </a:xfrm>
            </p:grpSpPr>
            <p:sp>
              <p:nvSpPr>
                <p:cNvPr id="386" name="Oval 288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87" name="Oval 289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83" name="Group 128"/>
              <p:cNvGrpSpPr/>
              <p:nvPr/>
            </p:nvGrpSpPr>
            <p:grpSpPr>
              <a:xfrm>
                <a:off x="9769152" y="8777064"/>
                <a:ext cx="482280" cy="478760"/>
                <a:chOff x="9697144" y="4600600"/>
                <a:chExt cx="482280" cy="478760"/>
              </a:xfrm>
            </p:grpSpPr>
            <p:sp>
              <p:nvSpPr>
                <p:cNvPr id="384" name="Oval 286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FFDC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85" name="Oval 287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48" name="Group 538"/>
          <p:cNvGrpSpPr/>
          <p:nvPr/>
        </p:nvGrpSpPr>
        <p:grpSpPr>
          <a:xfrm>
            <a:off x="4948771" y="8543764"/>
            <a:ext cx="1296144" cy="1844069"/>
            <a:chOff x="5017319" y="8473406"/>
            <a:chExt cx="1296144" cy="1844069"/>
          </a:xfrm>
        </p:grpSpPr>
        <p:grpSp>
          <p:nvGrpSpPr>
            <p:cNvPr id="361" name="Group 177"/>
            <p:cNvGrpSpPr/>
            <p:nvPr/>
          </p:nvGrpSpPr>
          <p:grpSpPr>
            <a:xfrm>
              <a:off x="5017319" y="8473406"/>
              <a:ext cx="1296144" cy="1844069"/>
              <a:chOff x="5304656" y="-195941"/>
              <a:chExt cx="1296144" cy="1844069"/>
            </a:xfrm>
          </p:grpSpPr>
          <p:sp>
            <p:nvSpPr>
              <p:cNvPr id="375" name="Isosceles Triangle 178"/>
              <p:cNvSpPr/>
              <p:nvPr/>
            </p:nvSpPr>
            <p:spPr>
              <a:xfrm rot="20572772">
                <a:off x="5751970" y="-195941"/>
                <a:ext cx="102403" cy="758866"/>
              </a:xfrm>
              <a:prstGeom prst="triangle">
                <a:avLst/>
              </a:prstGeom>
              <a:solidFill>
                <a:srgbClr val="414B4B"/>
              </a:solidFill>
              <a:ln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76" name="Freeform 179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77" name="Chord 180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414B4B"/>
              </a:solidFill>
              <a:ln w="6350"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62" name="Rectangle 218"/>
            <p:cNvSpPr/>
            <p:nvPr/>
          </p:nvSpPr>
          <p:spPr>
            <a:xfrm>
              <a:off x="5232648" y="9713168"/>
              <a:ext cx="93610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Brimonidine/timolol: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Combigan</a:t>
              </a:r>
              <a:endParaRPr lang="da-DK" sz="600" b="1" i="1" dirty="0">
                <a:latin typeface="Arial Narrow" pitchFamily="34" charset="0"/>
              </a:endParaRPr>
            </a:p>
          </p:txBody>
        </p:sp>
        <p:sp>
          <p:nvSpPr>
            <p:cNvPr id="363" name="Rectangle 237"/>
            <p:cNvSpPr/>
            <p:nvPr/>
          </p:nvSpPr>
          <p:spPr>
            <a:xfrm>
              <a:off x="5137026" y="9182100"/>
              <a:ext cx="108012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800" b="1" dirty="0" smtClean="0">
                  <a:solidFill>
                    <a:schemeClr val="bg1"/>
                  </a:solidFill>
                  <a:latin typeface="Arial Narrow" pitchFamily="34" charset="0"/>
                </a:rPr>
                <a:t>ALPHA 2 AGONISTS 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+ Timolol</a:t>
              </a:r>
              <a:endParaRPr lang="da-DK" sz="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grpSp>
          <p:nvGrpSpPr>
            <p:cNvPr id="364" name="Group 290"/>
            <p:cNvGrpSpPr>
              <a:grpSpLocks noChangeAspect="1"/>
            </p:cNvGrpSpPr>
            <p:nvPr/>
          </p:nvGrpSpPr>
          <p:grpSpPr>
            <a:xfrm>
              <a:off x="5618627" y="8948178"/>
              <a:ext cx="198730" cy="192973"/>
              <a:chOff x="11209312" y="7048872"/>
              <a:chExt cx="662430" cy="643240"/>
            </a:xfrm>
          </p:grpSpPr>
          <p:grpSp>
            <p:nvGrpSpPr>
              <p:cNvPr id="365" name="Group 182"/>
              <p:cNvGrpSpPr/>
              <p:nvPr/>
            </p:nvGrpSpPr>
            <p:grpSpPr>
              <a:xfrm>
                <a:off x="11573396" y="7141096"/>
                <a:ext cx="298346" cy="288895"/>
                <a:chOff x="8979630" y="1874905"/>
                <a:chExt cx="298346" cy="288895"/>
              </a:xfrm>
            </p:grpSpPr>
            <p:sp>
              <p:nvSpPr>
                <p:cNvPr id="372" name="Oval 298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73" name="Oval 299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74" name="Oval 300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66" name="Group 107"/>
              <p:cNvGrpSpPr/>
              <p:nvPr/>
            </p:nvGrpSpPr>
            <p:grpSpPr>
              <a:xfrm>
                <a:off x="11209312" y="7048872"/>
                <a:ext cx="482280" cy="478760"/>
                <a:chOff x="9697144" y="4600600"/>
                <a:chExt cx="482280" cy="478760"/>
              </a:xfrm>
            </p:grpSpPr>
            <p:sp>
              <p:nvSpPr>
                <p:cNvPr id="370" name="Oval 296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71" name="Oval 297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67" name="Group 137"/>
              <p:cNvGrpSpPr/>
              <p:nvPr/>
            </p:nvGrpSpPr>
            <p:grpSpPr>
              <a:xfrm>
                <a:off x="11304216" y="7213352"/>
                <a:ext cx="482280" cy="478760"/>
                <a:chOff x="9697144" y="4600600"/>
                <a:chExt cx="482280" cy="478760"/>
              </a:xfrm>
            </p:grpSpPr>
            <p:sp>
              <p:nvSpPr>
                <p:cNvPr id="368" name="Oval 294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414B4B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69" name="Oval 295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49" name="Group 301"/>
          <p:cNvGrpSpPr>
            <a:grpSpLocks noChangeAspect="1"/>
          </p:cNvGrpSpPr>
          <p:nvPr/>
        </p:nvGrpSpPr>
        <p:grpSpPr>
          <a:xfrm>
            <a:off x="6777958" y="8421090"/>
            <a:ext cx="144684" cy="143628"/>
            <a:chOff x="9697144" y="4600600"/>
            <a:chExt cx="482280" cy="478760"/>
          </a:xfrm>
        </p:grpSpPr>
        <p:sp>
          <p:nvSpPr>
            <p:cNvPr id="359" name="Oval 302"/>
            <p:cNvSpPr/>
            <p:nvPr/>
          </p:nvSpPr>
          <p:spPr>
            <a:xfrm>
              <a:off x="9729424" y="4629360"/>
              <a:ext cx="450000" cy="450000"/>
            </a:xfrm>
            <a:prstGeom prst="ellipse">
              <a:avLst/>
            </a:prstGeom>
            <a:solidFill>
              <a:srgbClr val="414B4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360" name="Oval 303"/>
            <p:cNvSpPr/>
            <p:nvPr/>
          </p:nvSpPr>
          <p:spPr>
            <a:xfrm rot="3320175">
              <a:off x="9742663" y="4555081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50" name="Group 553"/>
          <p:cNvGrpSpPr/>
          <p:nvPr/>
        </p:nvGrpSpPr>
        <p:grpSpPr>
          <a:xfrm>
            <a:off x="6804286" y="7440781"/>
            <a:ext cx="1694810" cy="1375988"/>
            <a:chOff x="6872834" y="7370423"/>
            <a:chExt cx="1694810" cy="1375988"/>
          </a:xfrm>
        </p:grpSpPr>
        <p:grpSp>
          <p:nvGrpSpPr>
            <p:cNvPr id="345" name="Group 169"/>
            <p:cNvGrpSpPr/>
            <p:nvPr/>
          </p:nvGrpSpPr>
          <p:grpSpPr>
            <a:xfrm>
              <a:off x="6872834" y="7450411"/>
              <a:ext cx="1694810" cy="1296000"/>
              <a:chOff x="4905990" y="352128"/>
              <a:chExt cx="1694810" cy="1296000"/>
            </a:xfrm>
          </p:grpSpPr>
          <p:sp>
            <p:nvSpPr>
              <p:cNvPr id="356" name="Isosceles Triangle 170"/>
              <p:cNvSpPr/>
              <p:nvPr/>
            </p:nvSpPr>
            <p:spPr>
              <a:xfrm rot="18347226">
                <a:off x="5234221" y="188215"/>
                <a:ext cx="102403" cy="758866"/>
              </a:xfrm>
              <a:prstGeom prst="triangle">
                <a:avLst/>
              </a:prstGeom>
              <a:solidFill>
                <a:srgbClr val="414B4B"/>
              </a:solidFill>
              <a:ln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57" name="Freeform 171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58" name="Chord 172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414B4B"/>
              </a:solidFill>
              <a:ln w="6350"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46" name="Rectangle 223"/>
            <p:cNvSpPr/>
            <p:nvPr/>
          </p:nvSpPr>
          <p:spPr>
            <a:xfrm>
              <a:off x="7360623" y="8081795"/>
              <a:ext cx="113490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Apraclonidine: </a:t>
              </a:r>
              <a:r>
                <a:rPr lang="da-DK" sz="600" b="1" i="1" dirty="0" smtClean="0">
                  <a:latin typeface="Arial Narrow" pitchFamily="34" charset="0"/>
                </a:rPr>
                <a:t>Iopidine</a:t>
              </a:r>
              <a:r>
                <a:rPr lang="da-DK" sz="600" i="1" dirty="0" smtClean="0">
                  <a:latin typeface="Arial Narrow" pitchFamily="34" charset="0"/>
                </a:rPr>
                <a:t> 5 mg/ml</a:t>
              </a:r>
            </a:p>
            <a:p>
              <a:pPr algn="ctr"/>
              <a:endParaRPr lang="da-DK" sz="600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Brimonidine: </a:t>
              </a:r>
              <a:r>
                <a:rPr lang="da-DK" sz="600" b="1" i="1" dirty="0" smtClean="0">
                  <a:latin typeface="Arial Narrow" pitchFamily="34" charset="0"/>
                </a:rPr>
                <a:t>Alphagan</a:t>
              </a:r>
              <a:r>
                <a:rPr lang="da-DK" sz="600" i="1" dirty="0" smtClean="0">
                  <a:latin typeface="Arial Narrow" pitchFamily="34" charset="0"/>
                </a:rPr>
                <a:t>,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Brimonidintartrat</a:t>
              </a:r>
              <a:r>
                <a:rPr lang="da-DK" sz="600" i="1" dirty="0" smtClean="0">
                  <a:latin typeface="Arial Narrow" pitchFamily="34" charset="0"/>
                </a:rPr>
                <a:t>,</a:t>
              </a:r>
              <a:r>
                <a:rPr lang="da-DK" sz="600" b="1" i="1" dirty="0" smtClean="0">
                  <a:latin typeface="Arial Narrow" pitchFamily="34" charset="0"/>
                </a:rPr>
                <a:t> Glaudin</a:t>
              </a:r>
              <a:r>
                <a:rPr lang="da-DK" sz="600" i="1" dirty="0" smtClean="0">
                  <a:latin typeface="Arial Narrow" pitchFamily="34" charset="0"/>
                </a:rPr>
                <a:t>,</a:t>
              </a:r>
              <a:endParaRPr lang="da-DK" sz="600" i="1" dirty="0" smtClean="0">
                <a:latin typeface="Arial Narrow" pitchFamily="34" charset="0"/>
              </a:endParaRP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Brimoratio</a:t>
              </a:r>
              <a:endParaRPr lang="da-DK" sz="600" b="1" i="1" strike="sngStrike" dirty="0">
                <a:latin typeface="Arial Narrow" pitchFamily="34" charset="0"/>
              </a:endParaRPr>
            </a:p>
          </p:txBody>
        </p:sp>
        <p:sp>
          <p:nvSpPr>
            <p:cNvPr id="347" name="Rectangle 239"/>
            <p:cNvSpPr/>
            <p:nvPr/>
          </p:nvSpPr>
          <p:spPr>
            <a:xfrm>
              <a:off x="7388771" y="7638703"/>
              <a:ext cx="108012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800" b="1" dirty="0" smtClean="0">
                  <a:solidFill>
                    <a:schemeClr val="bg1"/>
                  </a:solidFill>
                  <a:latin typeface="Arial Narrow" pitchFamily="34" charset="0"/>
                </a:rPr>
                <a:t>ALPHA 2 AGONISTS</a:t>
              </a:r>
            </a:p>
          </p:txBody>
        </p:sp>
        <p:grpSp>
          <p:nvGrpSpPr>
            <p:cNvPr id="348" name="Group 304"/>
            <p:cNvGrpSpPr>
              <a:grpSpLocks/>
            </p:cNvGrpSpPr>
            <p:nvPr/>
          </p:nvGrpSpPr>
          <p:grpSpPr>
            <a:xfrm>
              <a:off x="7800157" y="7370423"/>
              <a:ext cx="170752" cy="143629"/>
              <a:chOff x="10129192" y="6036320"/>
              <a:chExt cx="569172" cy="478760"/>
            </a:xfrm>
          </p:grpSpPr>
          <p:grpSp>
            <p:nvGrpSpPr>
              <p:cNvPr id="349" name="Group 153"/>
              <p:cNvGrpSpPr/>
              <p:nvPr/>
            </p:nvGrpSpPr>
            <p:grpSpPr>
              <a:xfrm>
                <a:off x="10129192" y="6040760"/>
                <a:ext cx="298346" cy="288895"/>
                <a:chOff x="8979630" y="1874905"/>
                <a:chExt cx="298346" cy="288895"/>
              </a:xfrm>
            </p:grpSpPr>
            <p:sp>
              <p:nvSpPr>
                <p:cNvPr id="353" name="Oval 309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54" name="Oval 310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55" name="Oval 311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50" name="Group 143"/>
              <p:cNvGrpSpPr/>
              <p:nvPr/>
            </p:nvGrpSpPr>
            <p:grpSpPr>
              <a:xfrm>
                <a:off x="10216084" y="6036320"/>
                <a:ext cx="482280" cy="478760"/>
                <a:chOff x="9697144" y="4600600"/>
                <a:chExt cx="482280" cy="478760"/>
              </a:xfrm>
            </p:grpSpPr>
            <p:sp>
              <p:nvSpPr>
                <p:cNvPr id="351" name="Oval 307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414B4B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52" name="Oval 308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1" name="Group 552"/>
          <p:cNvGrpSpPr/>
          <p:nvPr/>
        </p:nvGrpSpPr>
        <p:grpSpPr>
          <a:xfrm>
            <a:off x="7269032" y="6176883"/>
            <a:ext cx="1817916" cy="1378651"/>
            <a:chOff x="7337580" y="6106525"/>
            <a:chExt cx="1817916" cy="1378651"/>
          </a:xfrm>
        </p:grpSpPr>
        <p:grpSp>
          <p:nvGrpSpPr>
            <p:cNvPr id="328" name="Group 165"/>
            <p:cNvGrpSpPr/>
            <p:nvPr/>
          </p:nvGrpSpPr>
          <p:grpSpPr>
            <a:xfrm>
              <a:off x="7337580" y="6189176"/>
              <a:ext cx="1817916" cy="1296000"/>
              <a:chOff x="4782884" y="352128"/>
              <a:chExt cx="1817916" cy="1296000"/>
            </a:xfrm>
          </p:grpSpPr>
          <p:sp>
            <p:nvSpPr>
              <p:cNvPr id="342" name="Isosceles Triangle 166"/>
              <p:cNvSpPr/>
              <p:nvPr/>
            </p:nvSpPr>
            <p:spPr>
              <a:xfrm rot="17033428">
                <a:off x="5111115" y="447243"/>
                <a:ext cx="102403" cy="758866"/>
              </a:xfrm>
              <a:prstGeom prst="triangle">
                <a:avLst/>
              </a:prstGeom>
              <a:solidFill>
                <a:srgbClr val="E61400"/>
              </a:solidFill>
              <a:ln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43" name="Freeform 167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44" name="Chord 168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E61400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29" name="Rectangle 224"/>
            <p:cNvSpPr/>
            <p:nvPr/>
          </p:nvSpPr>
          <p:spPr>
            <a:xfrm>
              <a:off x="7968952" y="6832848"/>
              <a:ext cx="110415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Brinzolamide/brimonidine: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Simbrinza</a:t>
              </a:r>
              <a:endParaRPr lang="da-DK" sz="600" b="1" i="1" dirty="0">
                <a:latin typeface="Arial Narrow" pitchFamily="34" charset="0"/>
              </a:endParaRPr>
            </a:p>
          </p:txBody>
        </p:sp>
        <p:sp>
          <p:nvSpPr>
            <p:cNvPr id="330" name="Rectangle 240"/>
            <p:cNvSpPr/>
            <p:nvPr/>
          </p:nvSpPr>
          <p:spPr>
            <a:xfrm>
              <a:off x="7887147" y="6306691"/>
              <a:ext cx="1248172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700" b="1" dirty="0" smtClean="0">
                  <a:solidFill>
                    <a:schemeClr val="bg1"/>
                  </a:solidFill>
                  <a:latin typeface="Arial Narrow" pitchFamily="34" charset="0"/>
                </a:rPr>
                <a:t>CARBONIC ANHYDRASE</a:t>
              </a:r>
            </a:p>
            <a:p>
              <a:pPr algn="ctr"/>
              <a:r>
                <a:rPr lang="da-DK" sz="700" b="1" dirty="0" smtClean="0">
                  <a:solidFill>
                    <a:schemeClr val="bg1"/>
                  </a:solidFill>
                  <a:latin typeface="Arial Narrow" pitchFamily="34" charset="0"/>
                </a:rPr>
                <a:t>INHIBITORS + ALPHA 2</a:t>
              </a:r>
            </a:p>
            <a:p>
              <a:pPr algn="ctr"/>
              <a:r>
                <a:rPr lang="da-DK" sz="700" b="1" dirty="0" smtClean="0">
                  <a:solidFill>
                    <a:schemeClr val="bg1"/>
                  </a:solidFill>
                  <a:latin typeface="Arial Narrow" pitchFamily="34" charset="0"/>
                </a:rPr>
                <a:t>AGONISTS</a:t>
              </a:r>
              <a:endParaRPr lang="da-DK" sz="7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grpSp>
          <p:nvGrpSpPr>
            <p:cNvPr id="331" name="Group 312"/>
            <p:cNvGrpSpPr>
              <a:grpSpLocks noChangeAspect="1"/>
            </p:cNvGrpSpPr>
            <p:nvPr/>
          </p:nvGrpSpPr>
          <p:grpSpPr>
            <a:xfrm>
              <a:off x="8408492" y="6106525"/>
              <a:ext cx="211871" cy="181686"/>
              <a:chOff x="11785376" y="7282056"/>
              <a:chExt cx="706236" cy="605616"/>
            </a:xfrm>
          </p:grpSpPr>
          <p:grpSp>
            <p:nvGrpSpPr>
              <p:cNvPr id="332" name="Group 170"/>
              <p:cNvGrpSpPr/>
              <p:nvPr/>
            </p:nvGrpSpPr>
            <p:grpSpPr>
              <a:xfrm>
                <a:off x="11935182" y="7282056"/>
                <a:ext cx="298346" cy="288895"/>
                <a:chOff x="8979630" y="1874905"/>
                <a:chExt cx="298346" cy="288895"/>
              </a:xfrm>
            </p:grpSpPr>
            <p:sp>
              <p:nvSpPr>
                <p:cNvPr id="339" name="Oval 320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40" name="Oval 321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41" name="Oval 322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33" name="Group 134"/>
              <p:cNvGrpSpPr/>
              <p:nvPr/>
            </p:nvGrpSpPr>
            <p:grpSpPr>
              <a:xfrm>
                <a:off x="11785376" y="7408912"/>
                <a:ext cx="482280" cy="478760"/>
                <a:chOff x="9697144" y="4600600"/>
                <a:chExt cx="482280" cy="478760"/>
              </a:xfrm>
            </p:grpSpPr>
            <p:sp>
              <p:nvSpPr>
                <p:cNvPr id="337" name="Oval 318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414B4B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38" name="Oval 319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34" name="Group 122"/>
              <p:cNvGrpSpPr/>
              <p:nvPr/>
            </p:nvGrpSpPr>
            <p:grpSpPr>
              <a:xfrm>
                <a:off x="12009332" y="7364348"/>
                <a:ext cx="482280" cy="478760"/>
                <a:chOff x="9697144" y="4600600"/>
                <a:chExt cx="482280" cy="478760"/>
              </a:xfrm>
            </p:grpSpPr>
            <p:sp>
              <p:nvSpPr>
                <p:cNvPr id="335" name="Oval 123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E61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36" name="Oval 124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2" name="Group 551"/>
          <p:cNvGrpSpPr/>
          <p:nvPr/>
        </p:nvGrpSpPr>
        <p:grpSpPr>
          <a:xfrm>
            <a:off x="7326751" y="4786349"/>
            <a:ext cx="1823895" cy="1373971"/>
            <a:chOff x="7395299" y="4715991"/>
            <a:chExt cx="1823895" cy="1373971"/>
          </a:xfrm>
        </p:grpSpPr>
        <p:grpSp>
          <p:nvGrpSpPr>
            <p:cNvPr id="315" name="Group 161"/>
            <p:cNvGrpSpPr/>
            <p:nvPr/>
          </p:nvGrpSpPr>
          <p:grpSpPr>
            <a:xfrm>
              <a:off x="7395299" y="4793962"/>
              <a:ext cx="1823895" cy="1296000"/>
              <a:chOff x="4776905" y="352128"/>
              <a:chExt cx="1823895" cy="1296000"/>
            </a:xfrm>
          </p:grpSpPr>
          <p:sp>
            <p:nvSpPr>
              <p:cNvPr id="325" name="Isosceles Triangle 162"/>
              <p:cNvSpPr/>
              <p:nvPr/>
            </p:nvSpPr>
            <p:spPr>
              <a:xfrm rot="15576949">
                <a:off x="5105136" y="742320"/>
                <a:ext cx="102403" cy="758866"/>
              </a:xfrm>
              <a:prstGeom prst="triangle">
                <a:avLst/>
              </a:prstGeom>
              <a:solidFill>
                <a:srgbClr val="E61400"/>
              </a:solidFill>
              <a:ln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26" name="Freeform 163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27" name="Chord 164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E61400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16" name="Rectangle 225"/>
            <p:cNvSpPr/>
            <p:nvPr/>
          </p:nvSpPr>
          <p:spPr>
            <a:xfrm>
              <a:off x="8021390" y="5395913"/>
              <a:ext cx="110415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Dorzolamide/timolol: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Cosopt Ukons.</a:t>
              </a:r>
              <a:r>
                <a:rPr lang="da-DK" sz="600" i="1" dirty="0" smtClean="0">
                  <a:latin typeface="Arial Narrow" pitchFamily="34" charset="0"/>
                </a:rPr>
                <a:t> unit dose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Duokopt</a:t>
              </a:r>
              <a:r>
                <a:rPr lang="da-DK" sz="600" i="1" dirty="0" smtClean="0">
                  <a:latin typeface="Arial Narrow" pitchFamily="34" charset="0"/>
                </a:rPr>
                <a:t> multi dose</a:t>
              </a:r>
              <a:endParaRPr lang="da-DK" sz="600" i="1" dirty="0">
                <a:latin typeface="Arial Narrow" pitchFamily="34" charset="0"/>
              </a:endParaRPr>
            </a:p>
          </p:txBody>
        </p:sp>
        <p:sp>
          <p:nvSpPr>
            <p:cNvPr id="317" name="Rectangle 241"/>
            <p:cNvSpPr/>
            <p:nvPr/>
          </p:nvSpPr>
          <p:spPr>
            <a:xfrm>
              <a:off x="7968754" y="4984750"/>
              <a:ext cx="124817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CARBONIC ANHYDRASE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INHIBITORS + Timolol</a:t>
              </a:r>
              <a:endParaRPr lang="da-DK" sz="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grpSp>
          <p:nvGrpSpPr>
            <p:cNvPr id="318" name="Group 323"/>
            <p:cNvGrpSpPr>
              <a:grpSpLocks noChangeAspect="1"/>
            </p:cNvGrpSpPr>
            <p:nvPr/>
          </p:nvGrpSpPr>
          <p:grpSpPr>
            <a:xfrm>
              <a:off x="8480351" y="4715991"/>
              <a:ext cx="206376" cy="154259"/>
              <a:chOff x="11291704" y="6112768"/>
              <a:chExt cx="687920" cy="514196"/>
            </a:xfrm>
          </p:grpSpPr>
          <p:grpSp>
            <p:nvGrpSpPr>
              <p:cNvPr id="319" name="Group 198"/>
              <p:cNvGrpSpPr/>
              <p:nvPr/>
            </p:nvGrpSpPr>
            <p:grpSpPr>
              <a:xfrm>
                <a:off x="11291704" y="6148204"/>
                <a:ext cx="482280" cy="478760"/>
                <a:chOff x="9697144" y="4600600"/>
                <a:chExt cx="482280" cy="478760"/>
              </a:xfrm>
            </p:grpSpPr>
            <p:sp>
              <p:nvSpPr>
                <p:cNvPr id="323" name="Oval 328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24" name="Oval 329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20" name="Group 113"/>
              <p:cNvGrpSpPr/>
              <p:nvPr/>
            </p:nvGrpSpPr>
            <p:grpSpPr>
              <a:xfrm>
                <a:off x="11497344" y="6112768"/>
                <a:ext cx="482280" cy="478760"/>
                <a:chOff x="9697144" y="4600600"/>
                <a:chExt cx="482280" cy="478760"/>
              </a:xfrm>
            </p:grpSpPr>
            <p:sp>
              <p:nvSpPr>
                <p:cNvPr id="321" name="Oval 326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E61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22" name="Oval 115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3" name="Group 550"/>
          <p:cNvGrpSpPr/>
          <p:nvPr/>
        </p:nvGrpSpPr>
        <p:grpSpPr>
          <a:xfrm>
            <a:off x="6984421" y="3465442"/>
            <a:ext cx="1754967" cy="1377884"/>
            <a:chOff x="7052969" y="3395084"/>
            <a:chExt cx="1754967" cy="1377884"/>
          </a:xfrm>
        </p:grpSpPr>
        <p:grpSp>
          <p:nvGrpSpPr>
            <p:cNvPr id="298" name="Group 157"/>
            <p:cNvGrpSpPr/>
            <p:nvPr/>
          </p:nvGrpSpPr>
          <p:grpSpPr>
            <a:xfrm>
              <a:off x="7052969" y="3476968"/>
              <a:ext cx="1738184" cy="1296000"/>
              <a:chOff x="4862616" y="352128"/>
              <a:chExt cx="1738184" cy="1296000"/>
            </a:xfrm>
          </p:grpSpPr>
          <p:sp>
            <p:nvSpPr>
              <p:cNvPr id="312" name="Isosceles Triangle 158"/>
              <p:cNvSpPr/>
              <p:nvPr/>
            </p:nvSpPr>
            <p:spPr>
              <a:xfrm rot="14092603">
                <a:off x="5190847" y="1013377"/>
                <a:ext cx="102403" cy="758866"/>
              </a:xfrm>
              <a:prstGeom prst="triangle">
                <a:avLst/>
              </a:prstGeom>
              <a:solidFill>
                <a:srgbClr val="E61400"/>
              </a:solidFill>
              <a:ln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13" name="Freeform 159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14" name="Chord 160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E61400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99" name="Rectangle 226"/>
            <p:cNvSpPr/>
            <p:nvPr/>
          </p:nvSpPr>
          <p:spPr>
            <a:xfrm>
              <a:off x="7487756" y="3978816"/>
              <a:ext cx="132018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Brinzolamide/timolol: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Azarga</a:t>
              </a:r>
            </a:p>
            <a:p>
              <a:pPr algn="ctr"/>
              <a:endParaRPr lang="da-DK" sz="600" b="1" i="1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Dorzolamide/timolol: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Cosopt</a:t>
              </a:r>
              <a:r>
                <a:rPr lang="da-DK" sz="600" i="1" dirty="0" smtClean="0">
                  <a:latin typeface="Arial Narrow" pitchFamily="34" charset="0"/>
                </a:rPr>
                <a:t>, </a:t>
              </a:r>
              <a:r>
                <a:rPr lang="da-DK" sz="600" b="1" i="1" dirty="0" smtClean="0">
                  <a:latin typeface="Arial Narrow" pitchFamily="34" charset="0"/>
                </a:rPr>
                <a:t>Costad</a:t>
              </a:r>
              <a:r>
                <a:rPr lang="da-DK" sz="600" i="1" dirty="0" smtClean="0">
                  <a:latin typeface="Arial Narrow" pitchFamily="34" charset="0"/>
                </a:rPr>
                <a:t>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Dorzolamid/timolol</a:t>
              </a:r>
              <a:r>
                <a:rPr lang="da-DK" sz="600" i="1" dirty="0" smtClean="0">
                  <a:latin typeface="Arial Narrow" pitchFamily="34" charset="0"/>
                </a:rPr>
                <a:t>, 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Arzotilol</a:t>
              </a:r>
            </a:p>
          </p:txBody>
        </p:sp>
        <p:sp>
          <p:nvSpPr>
            <p:cNvPr id="300" name="Rectangle 242"/>
            <p:cNvSpPr/>
            <p:nvPr/>
          </p:nvSpPr>
          <p:spPr>
            <a:xfrm>
              <a:off x="7528248" y="3667869"/>
              <a:ext cx="124817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CARBONIC ANHYDRASE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INHIBITORS + Timolol</a:t>
              </a:r>
              <a:endParaRPr lang="da-DK" sz="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grpSp>
          <p:nvGrpSpPr>
            <p:cNvPr id="301" name="Group 330"/>
            <p:cNvGrpSpPr>
              <a:grpSpLocks noChangeAspect="1"/>
            </p:cNvGrpSpPr>
            <p:nvPr/>
          </p:nvGrpSpPr>
          <p:grpSpPr>
            <a:xfrm>
              <a:off x="8071869" y="3395084"/>
              <a:ext cx="202663" cy="192164"/>
              <a:chOff x="11361712" y="5113040"/>
              <a:chExt cx="675544" cy="640551"/>
            </a:xfrm>
          </p:grpSpPr>
          <p:grpSp>
            <p:nvGrpSpPr>
              <p:cNvPr id="302" name="Group 174"/>
              <p:cNvGrpSpPr/>
              <p:nvPr/>
            </p:nvGrpSpPr>
            <p:grpSpPr>
              <a:xfrm>
                <a:off x="11497344" y="5464696"/>
                <a:ext cx="298346" cy="288895"/>
                <a:chOff x="8979630" y="1874905"/>
                <a:chExt cx="298346" cy="288895"/>
              </a:xfrm>
            </p:grpSpPr>
            <p:sp>
              <p:nvSpPr>
                <p:cNvPr id="309" name="Oval 338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10" name="Oval 339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11" name="Oval 340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03" name="Group 89"/>
              <p:cNvGrpSpPr/>
              <p:nvPr/>
            </p:nvGrpSpPr>
            <p:grpSpPr>
              <a:xfrm>
                <a:off x="11361712" y="5113040"/>
                <a:ext cx="482280" cy="478760"/>
                <a:chOff x="9697144" y="4600600"/>
                <a:chExt cx="482280" cy="478760"/>
              </a:xfrm>
            </p:grpSpPr>
            <p:sp>
              <p:nvSpPr>
                <p:cNvPr id="307" name="Oval 336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08" name="Oval 337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304" name="Group 116"/>
              <p:cNvGrpSpPr/>
              <p:nvPr/>
            </p:nvGrpSpPr>
            <p:grpSpPr>
              <a:xfrm>
                <a:off x="11554976" y="5150748"/>
                <a:ext cx="482280" cy="478760"/>
                <a:chOff x="9697144" y="4600600"/>
                <a:chExt cx="482280" cy="478760"/>
              </a:xfrm>
            </p:grpSpPr>
            <p:sp>
              <p:nvSpPr>
                <p:cNvPr id="305" name="Oval 334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E61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306" name="Oval 335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4" name="Group 547"/>
          <p:cNvGrpSpPr/>
          <p:nvPr/>
        </p:nvGrpSpPr>
        <p:grpSpPr>
          <a:xfrm>
            <a:off x="5308116" y="1703331"/>
            <a:ext cx="1336129" cy="1926652"/>
            <a:chOff x="5376664" y="1632973"/>
            <a:chExt cx="1336129" cy="1926652"/>
          </a:xfrm>
        </p:grpSpPr>
        <p:grpSp>
          <p:nvGrpSpPr>
            <p:cNvPr id="284" name="Group 146"/>
            <p:cNvGrpSpPr/>
            <p:nvPr/>
          </p:nvGrpSpPr>
          <p:grpSpPr>
            <a:xfrm>
              <a:off x="5383074" y="1734280"/>
              <a:ext cx="1296144" cy="1825345"/>
              <a:chOff x="5304656" y="352128"/>
              <a:chExt cx="1296144" cy="1825345"/>
            </a:xfrm>
          </p:grpSpPr>
          <p:sp>
            <p:nvSpPr>
              <p:cNvPr id="295" name="Isosceles Triangle 147"/>
              <p:cNvSpPr/>
              <p:nvPr/>
            </p:nvSpPr>
            <p:spPr>
              <a:xfrm rot="11824329">
                <a:off x="5708534" y="1418607"/>
                <a:ext cx="102403" cy="758866"/>
              </a:xfrm>
              <a:prstGeom prst="triangle">
                <a:avLst/>
              </a:prstGeom>
              <a:solidFill>
                <a:srgbClr val="E61400"/>
              </a:solidFill>
              <a:ln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96" name="Freeform 148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97" name="Chord 149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E61400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85" name="Rectangle 228"/>
            <p:cNvSpPr/>
            <p:nvPr/>
          </p:nvSpPr>
          <p:spPr>
            <a:xfrm>
              <a:off x="5376664" y="2296344"/>
              <a:ext cx="133612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Brinzolamid: </a:t>
              </a:r>
            </a:p>
            <a:p>
              <a:pPr algn="ctr"/>
              <a:r>
                <a:rPr lang="da-DK" sz="600" b="1" i="1" u="sng" dirty="0" smtClean="0">
                  <a:uFill>
                    <a:solidFill>
                      <a:schemeClr val="bg1"/>
                    </a:solidFill>
                  </a:uFill>
                  <a:latin typeface="Arial Narrow" pitchFamily="34" charset="0"/>
                </a:rPr>
                <a:t>Azopt</a:t>
              </a:r>
              <a:r>
                <a:rPr lang="da-DK" sz="600" i="1" u="sng" dirty="0" smtClean="0">
                  <a:uFill>
                    <a:solidFill>
                      <a:schemeClr val="bg1"/>
                    </a:solidFill>
                  </a:uFill>
                  <a:latin typeface="Arial Narrow" pitchFamily="34" charset="0"/>
                </a:rPr>
                <a:t>, </a:t>
              </a:r>
              <a:r>
                <a:rPr lang="da-DK" sz="600" b="1" i="1" u="sng" dirty="0" smtClean="0">
                  <a:uFill>
                    <a:solidFill>
                      <a:schemeClr val="bg1"/>
                    </a:solidFill>
                  </a:uFill>
                  <a:latin typeface="Arial Narrow" pitchFamily="34" charset="0"/>
                </a:rPr>
                <a:t>Brinzolamid, Brinzolamide </a:t>
              </a:r>
              <a:endParaRPr lang="da-DK" sz="2000" b="1" u="sng" dirty="0" smtClean="0">
                <a:uFill>
                  <a:solidFill>
                    <a:schemeClr val="bg1"/>
                  </a:solidFill>
                </a:uFill>
              </a:endParaRPr>
            </a:p>
            <a:p>
              <a:pPr algn="ctr"/>
              <a:endParaRPr lang="da-DK" sz="600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Dorzolamid: </a:t>
              </a:r>
            </a:p>
            <a:p>
              <a:pPr algn="ctr"/>
              <a:r>
                <a:rPr lang="da-DK" sz="600" b="1" i="1" u="sng" dirty="0" smtClean="0">
                  <a:uFill>
                    <a:solidFill>
                      <a:schemeClr val="bg1"/>
                    </a:solidFill>
                  </a:uFill>
                  <a:latin typeface="Arial Narrow" pitchFamily="34" charset="0"/>
                </a:rPr>
                <a:t>Dorzolamid</a:t>
              </a:r>
              <a:r>
                <a:rPr lang="da-DK" sz="600" i="1" dirty="0" smtClean="0">
                  <a:latin typeface="Arial Narrow" pitchFamily="34" charset="0"/>
                </a:rPr>
                <a:t>, </a:t>
              </a:r>
              <a:r>
                <a:rPr lang="da-DK" sz="600" b="1" i="1" u="sng" dirty="0" smtClean="0">
                  <a:uFill>
                    <a:solidFill>
                      <a:schemeClr val="bg1"/>
                    </a:solidFill>
                  </a:uFill>
                  <a:latin typeface="Arial Narrow" pitchFamily="34" charset="0"/>
                </a:rPr>
                <a:t>Trusopt</a:t>
              </a:r>
            </a:p>
          </p:txBody>
        </p:sp>
        <p:sp>
          <p:nvSpPr>
            <p:cNvPr id="286" name="Rectangle 245"/>
            <p:cNvSpPr/>
            <p:nvPr/>
          </p:nvSpPr>
          <p:spPr>
            <a:xfrm>
              <a:off x="5429622" y="1796604"/>
              <a:ext cx="12481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CARBONIC 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ANHYDRASE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INHIBITORS</a:t>
              </a:r>
              <a:endParaRPr lang="da-DK" sz="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grpSp>
          <p:nvGrpSpPr>
            <p:cNvPr id="287" name="Group 344"/>
            <p:cNvGrpSpPr>
              <a:grpSpLocks noChangeAspect="1"/>
            </p:cNvGrpSpPr>
            <p:nvPr/>
          </p:nvGrpSpPr>
          <p:grpSpPr>
            <a:xfrm>
              <a:off x="5976367" y="1632973"/>
              <a:ext cx="144684" cy="194682"/>
              <a:chOff x="10417224" y="3736504"/>
              <a:chExt cx="482280" cy="648935"/>
            </a:xfrm>
          </p:grpSpPr>
          <p:grpSp>
            <p:nvGrpSpPr>
              <p:cNvPr id="288" name="Group 162"/>
              <p:cNvGrpSpPr/>
              <p:nvPr/>
            </p:nvGrpSpPr>
            <p:grpSpPr>
              <a:xfrm>
                <a:off x="10417224" y="4096544"/>
                <a:ext cx="298346" cy="288895"/>
                <a:chOff x="8979630" y="1874905"/>
                <a:chExt cx="298346" cy="288895"/>
              </a:xfrm>
            </p:grpSpPr>
            <p:sp>
              <p:nvSpPr>
                <p:cNvPr id="292" name="Oval 349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93" name="Oval 350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94" name="Oval 351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289" name="Group 110"/>
              <p:cNvGrpSpPr/>
              <p:nvPr/>
            </p:nvGrpSpPr>
            <p:grpSpPr>
              <a:xfrm>
                <a:off x="10417224" y="3736504"/>
                <a:ext cx="482280" cy="478760"/>
                <a:chOff x="9697144" y="4600600"/>
                <a:chExt cx="482280" cy="478760"/>
              </a:xfrm>
            </p:grpSpPr>
            <p:sp>
              <p:nvSpPr>
                <p:cNvPr id="290" name="Oval 347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E61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91" name="Oval 348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5" name="Group 546"/>
          <p:cNvGrpSpPr/>
          <p:nvPr/>
        </p:nvGrpSpPr>
        <p:grpSpPr>
          <a:xfrm>
            <a:off x="3901864" y="1484250"/>
            <a:ext cx="1339577" cy="1968809"/>
            <a:chOff x="3970412" y="1413892"/>
            <a:chExt cx="1339577" cy="1968809"/>
          </a:xfrm>
        </p:grpSpPr>
        <p:grpSp>
          <p:nvGrpSpPr>
            <p:cNvPr id="271" name="Group 7"/>
            <p:cNvGrpSpPr/>
            <p:nvPr/>
          </p:nvGrpSpPr>
          <p:grpSpPr>
            <a:xfrm>
              <a:off x="3999931" y="1515715"/>
              <a:ext cx="1296144" cy="1866986"/>
              <a:chOff x="5304656" y="352128"/>
              <a:chExt cx="1296144" cy="1866986"/>
            </a:xfrm>
          </p:grpSpPr>
          <p:sp>
            <p:nvSpPr>
              <p:cNvPr id="281" name="Isosceles Triangle 8"/>
              <p:cNvSpPr/>
              <p:nvPr/>
            </p:nvSpPr>
            <p:spPr>
              <a:xfrm rot="10513958">
                <a:off x="5965164" y="1460248"/>
                <a:ext cx="102403" cy="758866"/>
              </a:xfrm>
              <a:prstGeom prst="triangle">
                <a:avLst/>
              </a:prstGeom>
              <a:solidFill>
                <a:srgbClr val="FFA000"/>
              </a:solidFill>
              <a:ln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82" name="Freeform 9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83" name="Chord 10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A000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72" name="Rectangle 229"/>
            <p:cNvSpPr/>
            <p:nvPr/>
          </p:nvSpPr>
          <p:spPr>
            <a:xfrm>
              <a:off x="3970412" y="1971675"/>
              <a:ext cx="13395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Bimatoprost/timolol: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Ganfort</a:t>
              </a:r>
              <a:r>
                <a:rPr lang="da-DK" sz="600" i="1" dirty="0" smtClean="0">
                  <a:latin typeface="Arial Narrow" pitchFamily="34" charset="0"/>
                </a:rPr>
                <a:t> 0,3 mg/ml</a:t>
              </a:r>
            </a:p>
            <a:p>
              <a:pPr algn="ctr"/>
              <a:endParaRPr lang="da-DK" sz="600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Tafluprost/timolol: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Taptiqom</a:t>
              </a:r>
            </a:p>
            <a:p>
              <a:pPr algn="ctr"/>
              <a:endParaRPr lang="da-DK" sz="600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Travoprost/timolol: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Duotrav</a:t>
              </a:r>
              <a:r>
                <a:rPr lang="da-DK" sz="600" i="1" dirty="0" smtClean="0">
                  <a:latin typeface="Arial Narrow" pitchFamily="34" charset="0"/>
                </a:rPr>
                <a:t> 40 g/ml</a:t>
              </a:r>
              <a:endParaRPr lang="da-DK" sz="600" i="1" dirty="0">
                <a:latin typeface="Arial Narrow" pitchFamily="34" charset="0"/>
              </a:endParaRPr>
            </a:p>
          </p:txBody>
        </p:sp>
        <p:sp>
          <p:nvSpPr>
            <p:cNvPr id="273" name="Rectangle 247"/>
            <p:cNvSpPr/>
            <p:nvPr/>
          </p:nvSpPr>
          <p:spPr>
            <a:xfrm>
              <a:off x="4008512" y="1632942"/>
              <a:ext cx="129614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latin typeface="Arial Narrow" pitchFamily="34" charset="0"/>
                </a:rPr>
                <a:t>PROSTAGLANDIN</a:t>
              </a:r>
            </a:p>
            <a:p>
              <a:pPr algn="ctr"/>
              <a:r>
                <a:rPr lang="da-DK" sz="800" b="1" dirty="0" smtClean="0">
                  <a:latin typeface="Arial Narrow" pitchFamily="34" charset="0"/>
                </a:rPr>
                <a:t>ANALOGS + Timolol</a:t>
              </a:r>
              <a:endParaRPr lang="da-DK" sz="800" b="1" dirty="0">
                <a:latin typeface="Arial Narrow" pitchFamily="34" charset="0"/>
              </a:endParaRPr>
            </a:p>
          </p:txBody>
        </p:sp>
        <p:grpSp>
          <p:nvGrpSpPr>
            <p:cNvPr id="274" name="Group 352"/>
            <p:cNvGrpSpPr>
              <a:grpSpLocks noChangeAspect="1"/>
            </p:cNvGrpSpPr>
            <p:nvPr/>
          </p:nvGrpSpPr>
          <p:grpSpPr>
            <a:xfrm>
              <a:off x="4557143" y="1413892"/>
              <a:ext cx="165487" cy="203740"/>
              <a:chOff x="8545016" y="6040760"/>
              <a:chExt cx="551624" cy="679132"/>
            </a:xfrm>
          </p:grpSpPr>
          <p:grpSp>
            <p:nvGrpSpPr>
              <p:cNvPr id="275" name="Group 92"/>
              <p:cNvGrpSpPr/>
              <p:nvPr/>
            </p:nvGrpSpPr>
            <p:grpSpPr>
              <a:xfrm>
                <a:off x="8617024" y="6184776"/>
                <a:ext cx="479616" cy="535116"/>
                <a:chOff x="9697144" y="4600600"/>
                <a:chExt cx="479616" cy="535116"/>
              </a:xfrm>
            </p:grpSpPr>
            <p:sp>
              <p:nvSpPr>
                <p:cNvPr id="279" name="Oval 93"/>
                <p:cNvSpPr/>
                <p:nvPr/>
              </p:nvSpPr>
              <p:spPr>
                <a:xfrm>
                  <a:off x="9726760" y="4685716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80" name="Oval 358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276" name="Group 193"/>
              <p:cNvGrpSpPr/>
              <p:nvPr/>
            </p:nvGrpSpPr>
            <p:grpSpPr>
              <a:xfrm>
                <a:off x="8545016" y="6040760"/>
                <a:ext cx="482280" cy="478760"/>
                <a:chOff x="9697144" y="4600600"/>
                <a:chExt cx="482280" cy="478760"/>
              </a:xfrm>
            </p:grpSpPr>
            <p:sp>
              <p:nvSpPr>
                <p:cNvPr id="277" name="Oval 355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FFA0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78" name="Oval 356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6" name="Group 545"/>
          <p:cNvGrpSpPr/>
          <p:nvPr/>
        </p:nvGrpSpPr>
        <p:grpSpPr>
          <a:xfrm>
            <a:off x="2456371" y="1798568"/>
            <a:ext cx="1536204" cy="1898292"/>
            <a:chOff x="2524919" y="1728210"/>
            <a:chExt cx="1536204" cy="1898292"/>
          </a:xfrm>
        </p:grpSpPr>
        <p:grpSp>
          <p:nvGrpSpPr>
            <p:cNvPr id="254" name="Group 134"/>
            <p:cNvGrpSpPr/>
            <p:nvPr/>
          </p:nvGrpSpPr>
          <p:grpSpPr>
            <a:xfrm>
              <a:off x="2651191" y="1817791"/>
              <a:ext cx="1296144" cy="1808711"/>
              <a:chOff x="5304656" y="352128"/>
              <a:chExt cx="1296144" cy="1808711"/>
            </a:xfrm>
          </p:grpSpPr>
          <p:sp>
            <p:nvSpPr>
              <p:cNvPr id="268" name="Isosceles Triangle 135"/>
              <p:cNvSpPr/>
              <p:nvPr/>
            </p:nvSpPr>
            <p:spPr>
              <a:xfrm rot="9088303">
                <a:off x="6259948" y="1401973"/>
                <a:ext cx="102403" cy="758866"/>
              </a:xfrm>
              <a:prstGeom prst="triangle">
                <a:avLst/>
              </a:prstGeom>
              <a:solidFill>
                <a:srgbClr val="FFA000"/>
              </a:solidFill>
              <a:ln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69" name="Freeform 136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70" name="Chord 137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A000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55" name="Rectangle 232"/>
            <p:cNvSpPr/>
            <p:nvPr/>
          </p:nvSpPr>
          <p:spPr>
            <a:xfrm>
              <a:off x="2524919" y="2263006"/>
              <a:ext cx="1536204" cy="69762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  <a:cs typeface="Microsoft New Tai Lue" pitchFamily="34" charset="0"/>
                </a:rPr>
                <a:t>Bimatoprost/timolol: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  <a:cs typeface="Microsoft New Tai Lue" pitchFamily="34" charset="0"/>
                </a:rPr>
                <a:t>Ganfort</a:t>
              </a:r>
              <a:r>
                <a:rPr lang="da-DK" sz="600" i="1" dirty="0" smtClean="0">
                  <a:latin typeface="Arial Narrow" pitchFamily="34" charset="0"/>
                  <a:cs typeface="Microsoft New Tai Lue" pitchFamily="34" charset="0"/>
                </a:rPr>
                <a:t> 0,3 mg/ml</a:t>
              </a:r>
            </a:p>
            <a:p>
              <a:pPr algn="ctr">
                <a:lnSpc>
                  <a:spcPts val="400"/>
                </a:lnSpc>
              </a:pPr>
              <a:endParaRPr lang="da-DK" sz="600" dirty="0" smtClean="0">
                <a:latin typeface="Arial Narrow" pitchFamily="34" charset="0"/>
                <a:cs typeface="Microsoft New Tai Lue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  <a:cs typeface="Microsoft New Tai Lue" pitchFamily="34" charset="0"/>
                </a:rPr>
                <a:t>Latanoprost /timolol: </a:t>
              </a:r>
              <a:r>
                <a:rPr lang="da-DK" sz="600" b="1" i="1" dirty="0" smtClean="0">
                  <a:latin typeface="Arial Narrow" pitchFamily="34" charset="0"/>
                  <a:cs typeface="Microsoft New Tai Lue" pitchFamily="34" charset="0"/>
                </a:rPr>
                <a:t>Latacomp</a:t>
              </a:r>
              <a:r>
                <a:rPr lang="da-DK" sz="600" i="1" dirty="0" smtClean="0">
                  <a:latin typeface="Arial Narrow" pitchFamily="34" charset="0"/>
                  <a:cs typeface="Microsoft New Tai Lue" pitchFamily="34" charset="0"/>
                </a:rPr>
                <a:t>,</a:t>
              </a:r>
              <a:r>
                <a:rPr lang="da-DK" sz="600" b="1" i="1" dirty="0" smtClean="0">
                  <a:latin typeface="Arial Narrow" pitchFamily="34" charset="0"/>
                  <a:cs typeface="Microsoft New Tai Lue" pitchFamily="34" charset="0"/>
                </a:rPr>
                <a:t>Latanoprost/timolol</a:t>
              </a:r>
              <a:r>
                <a:rPr lang="da-DK" sz="600" i="1" dirty="0" smtClean="0">
                  <a:latin typeface="Arial Narrow" pitchFamily="34" charset="0"/>
                  <a:cs typeface="Microsoft New Tai Lue" pitchFamily="34" charset="0"/>
                </a:rPr>
                <a:t>,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  <a:cs typeface="Microsoft New Tai Lue" pitchFamily="34" charset="0"/>
                </a:rPr>
                <a:t>Latiotim</a:t>
              </a:r>
              <a:r>
                <a:rPr lang="da-DK" sz="600" i="1" dirty="0" smtClean="0">
                  <a:latin typeface="Arial Narrow" pitchFamily="34" charset="0"/>
                  <a:cs typeface="Microsoft New Tai Lue" pitchFamily="34" charset="0"/>
                </a:rPr>
                <a:t>, </a:t>
              </a:r>
              <a:r>
                <a:rPr lang="da-DK" sz="600" b="1" i="1" dirty="0" smtClean="0">
                  <a:latin typeface="Arial Narrow" pitchFamily="34" charset="0"/>
                  <a:cs typeface="Microsoft New Tai Lue" pitchFamily="34" charset="0"/>
                </a:rPr>
                <a:t>Latanostad comp</a:t>
              </a:r>
              <a:r>
                <a:rPr lang="da-DK" sz="600" i="1" dirty="0" smtClean="0">
                  <a:latin typeface="Arial Narrow" pitchFamily="34" charset="0"/>
                  <a:cs typeface="Microsoft New Tai Lue" pitchFamily="34" charset="0"/>
                </a:rPr>
                <a:t>, </a:t>
              </a:r>
              <a:r>
                <a:rPr lang="da-DK" sz="600" b="1" i="1" dirty="0" smtClean="0">
                  <a:latin typeface="Arial Narrow" pitchFamily="34" charset="0"/>
                  <a:cs typeface="Microsoft New Tai Lue" pitchFamily="34" charset="0"/>
                </a:rPr>
                <a:t>Xalcom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  <a:cs typeface="Microsoft New Tai Lue" pitchFamily="34" charset="0"/>
                </a:rPr>
                <a:t>Alatopran</a:t>
              </a:r>
              <a:r>
                <a:rPr lang="da-DK" sz="600" i="1" strike="sngStrike" dirty="0" smtClean="0">
                  <a:latin typeface="Arial Narrow" pitchFamily="34" charset="0"/>
                  <a:cs typeface="Microsoft New Tai Lue" pitchFamily="34" charset="0"/>
                </a:rPr>
                <a:t>, </a:t>
              </a:r>
              <a:r>
                <a:rPr lang="da-DK" sz="600" b="1" i="1" strike="sngStrike" dirty="0" smtClean="0">
                  <a:latin typeface="Arial Narrow" pitchFamily="34" charset="0"/>
                  <a:cs typeface="Microsoft New Tai Lue" pitchFamily="34" charset="0"/>
                </a:rPr>
                <a:t>Xalacom</a:t>
              </a:r>
              <a:r>
                <a:rPr lang="da-DK" sz="600" i="1" strike="sngStrike" dirty="0" smtClean="0">
                  <a:latin typeface="Arial Narrow" pitchFamily="34" charset="0"/>
                  <a:cs typeface="Microsoft New Tai Lue" pitchFamily="34" charset="0"/>
                </a:rPr>
                <a:t>, </a:t>
              </a:r>
              <a:r>
                <a:rPr lang="da-DK" sz="600" b="1" i="1" strike="sngStrike" dirty="0" smtClean="0">
                  <a:latin typeface="Arial Narrow" pitchFamily="34" charset="0"/>
                  <a:cs typeface="Microsoft New Tai Lue" pitchFamily="34" charset="0"/>
                </a:rPr>
                <a:t>Latanomol</a:t>
              </a:r>
              <a:endParaRPr lang="da-DK" sz="600" b="1" i="1" strike="sngStrike" dirty="0">
                <a:latin typeface="Arial Narrow" pitchFamily="34" charset="0"/>
                <a:cs typeface="Microsoft New Tai Lue" pitchFamily="34" charset="0"/>
              </a:endParaRPr>
            </a:p>
          </p:txBody>
        </p:sp>
        <p:sp>
          <p:nvSpPr>
            <p:cNvPr id="256" name="Rectangle 246"/>
            <p:cNvSpPr/>
            <p:nvPr/>
          </p:nvSpPr>
          <p:spPr>
            <a:xfrm>
              <a:off x="2644775" y="1921545"/>
              <a:ext cx="127902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latin typeface="Arial Narrow" pitchFamily="34" charset="0"/>
                </a:rPr>
                <a:t>PROSTAGLANDIN</a:t>
              </a:r>
            </a:p>
            <a:p>
              <a:pPr algn="ctr"/>
              <a:r>
                <a:rPr lang="da-DK" sz="800" b="1" dirty="0" smtClean="0">
                  <a:latin typeface="Arial Narrow" pitchFamily="34" charset="0"/>
                </a:rPr>
                <a:t>ANALOGS + Timolol</a:t>
              </a:r>
              <a:endParaRPr lang="da-DK" sz="800" b="1" dirty="0">
                <a:latin typeface="Arial Narrow" pitchFamily="34" charset="0"/>
              </a:endParaRPr>
            </a:p>
          </p:txBody>
        </p:sp>
        <p:grpSp>
          <p:nvGrpSpPr>
            <p:cNvPr id="257" name="Group 359"/>
            <p:cNvGrpSpPr>
              <a:grpSpLocks noChangeAspect="1"/>
            </p:cNvGrpSpPr>
            <p:nvPr/>
          </p:nvGrpSpPr>
          <p:grpSpPr>
            <a:xfrm>
              <a:off x="3170684" y="1728210"/>
              <a:ext cx="193354" cy="203862"/>
              <a:chOff x="8827468" y="5265048"/>
              <a:chExt cx="644512" cy="679544"/>
            </a:xfrm>
          </p:grpSpPr>
          <p:grpSp>
            <p:nvGrpSpPr>
              <p:cNvPr id="258" name="Group 79"/>
              <p:cNvGrpSpPr/>
              <p:nvPr/>
            </p:nvGrpSpPr>
            <p:grpSpPr>
              <a:xfrm>
                <a:off x="8827468" y="5591552"/>
                <a:ext cx="298346" cy="288895"/>
                <a:chOff x="8979630" y="1874905"/>
                <a:chExt cx="298346" cy="288895"/>
              </a:xfrm>
            </p:grpSpPr>
            <p:sp>
              <p:nvSpPr>
                <p:cNvPr id="265" name="Oval 367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66" name="Oval 368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67" name="Oval 369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259" name="Group 76"/>
              <p:cNvGrpSpPr/>
              <p:nvPr/>
            </p:nvGrpSpPr>
            <p:grpSpPr>
              <a:xfrm>
                <a:off x="8989700" y="5465832"/>
                <a:ext cx="482280" cy="478760"/>
                <a:chOff x="9697144" y="4600600"/>
                <a:chExt cx="482280" cy="478760"/>
              </a:xfrm>
            </p:grpSpPr>
            <p:sp>
              <p:nvSpPr>
                <p:cNvPr id="263" name="Oval 365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64" name="Oval 366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260" name="Group 83"/>
              <p:cNvGrpSpPr/>
              <p:nvPr/>
            </p:nvGrpSpPr>
            <p:grpSpPr>
              <a:xfrm>
                <a:off x="8871972" y="5265048"/>
                <a:ext cx="482280" cy="478760"/>
                <a:chOff x="9697144" y="4600600"/>
                <a:chExt cx="482280" cy="478760"/>
              </a:xfrm>
            </p:grpSpPr>
            <p:sp>
              <p:nvSpPr>
                <p:cNvPr id="261" name="Oval 363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FFA0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62" name="Oval 364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7" name="Group 544"/>
          <p:cNvGrpSpPr/>
          <p:nvPr/>
        </p:nvGrpSpPr>
        <p:grpSpPr>
          <a:xfrm>
            <a:off x="1347676" y="2589150"/>
            <a:ext cx="1724589" cy="1385519"/>
            <a:chOff x="1416224" y="2518792"/>
            <a:chExt cx="1724589" cy="1385519"/>
          </a:xfrm>
        </p:grpSpPr>
        <p:grpSp>
          <p:nvGrpSpPr>
            <p:cNvPr id="245" name="Group 138"/>
            <p:cNvGrpSpPr/>
            <p:nvPr/>
          </p:nvGrpSpPr>
          <p:grpSpPr>
            <a:xfrm>
              <a:off x="1488739" y="2608311"/>
              <a:ext cx="1652074" cy="1296000"/>
              <a:chOff x="5304656" y="352128"/>
              <a:chExt cx="1652074" cy="1296000"/>
            </a:xfrm>
          </p:grpSpPr>
          <p:sp>
            <p:nvSpPr>
              <p:cNvPr id="251" name="Isosceles Triangle 139"/>
              <p:cNvSpPr/>
              <p:nvPr/>
            </p:nvSpPr>
            <p:spPr>
              <a:xfrm rot="7997570">
                <a:off x="6526095" y="1199253"/>
                <a:ext cx="102403" cy="758866"/>
              </a:xfrm>
              <a:prstGeom prst="triangle">
                <a:avLst/>
              </a:prstGeom>
              <a:solidFill>
                <a:srgbClr val="FFA000"/>
              </a:solidFill>
              <a:ln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52" name="Freeform 140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53" name="Chord 141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A000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46" name="Rectangle 217"/>
            <p:cNvSpPr/>
            <p:nvPr/>
          </p:nvSpPr>
          <p:spPr>
            <a:xfrm>
              <a:off x="1416224" y="3160440"/>
              <a:ext cx="14401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Bimatoprost: </a:t>
              </a:r>
              <a:r>
                <a:rPr lang="da-DK" sz="600" b="1" i="1" dirty="0" smtClean="0">
                  <a:latin typeface="Arial Narrow" pitchFamily="34" charset="0"/>
                </a:rPr>
                <a:t>Lumigan</a:t>
              </a:r>
              <a:r>
                <a:rPr lang="da-DK" sz="600" i="1" dirty="0" smtClean="0">
                  <a:latin typeface="Arial Narrow" pitchFamily="34" charset="0"/>
                </a:rPr>
                <a:t> 0,3 mg/ml unit dose</a:t>
              </a: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Latanoprost: </a:t>
              </a:r>
              <a:r>
                <a:rPr lang="da-DK" sz="600" b="1" i="1" dirty="0" smtClean="0">
                  <a:latin typeface="Arial Narrow" pitchFamily="34" charset="0"/>
                </a:rPr>
                <a:t>Monoprost</a:t>
              </a:r>
              <a:r>
                <a:rPr lang="da-DK" sz="600" i="1" dirty="0" smtClean="0">
                  <a:latin typeface="Arial Narrow" pitchFamily="34" charset="0"/>
                </a:rPr>
                <a:t> unit dose</a:t>
              </a: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Tafluprost: </a:t>
              </a:r>
              <a:r>
                <a:rPr lang="da-DK" sz="600" b="1" i="1" dirty="0" smtClean="0">
                  <a:latin typeface="Arial Narrow" pitchFamily="34" charset="0"/>
                </a:rPr>
                <a:t>Taflotan</a:t>
              </a:r>
              <a:r>
                <a:rPr lang="da-DK" sz="600" i="1" dirty="0" smtClean="0">
                  <a:latin typeface="Arial Narrow" pitchFamily="34" charset="0"/>
                </a:rPr>
                <a:t> unit dose,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Saflutan</a:t>
              </a:r>
              <a:r>
                <a:rPr lang="da-DK" sz="600" i="1" strike="sngStrike" dirty="0" smtClean="0">
                  <a:latin typeface="Arial Narrow" pitchFamily="34" charset="0"/>
                </a:rPr>
                <a:t> unit dose</a:t>
              </a: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Travoprost: </a:t>
              </a:r>
              <a:r>
                <a:rPr lang="da-DK" sz="600" b="1" i="1" dirty="0" smtClean="0">
                  <a:latin typeface="Arial Narrow" pitchFamily="34" charset="0"/>
                </a:rPr>
                <a:t>Ibiza</a:t>
              </a:r>
              <a:r>
                <a:rPr lang="da-DK" sz="600" i="1" dirty="0" smtClean="0">
                  <a:latin typeface="Arial Narrow" pitchFamily="34" charset="0"/>
                </a:rPr>
                <a:t> 30 </a:t>
              </a:r>
              <a:r>
                <a:rPr lang="el-GR" sz="600" i="1" dirty="0" smtClean="0">
                  <a:latin typeface="Arial Narrow" pitchFamily="34" charset="0"/>
                </a:rPr>
                <a:t>μ</a:t>
              </a:r>
              <a:r>
                <a:rPr lang="da-DK" sz="600" i="1" dirty="0" smtClean="0">
                  <a:latin typeface="Arial Narrow" pitchFamily="34" charset="0"/>
                </a:rPr>
                <a:t>g/ml</a:t>
              </a:r>
              <a:endParaRPr lang="da-DK" sz="600" dirty="0" smtClean="0"/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Travatan</a:t>
              </a:r>
              <a:r>
                <a:rPr lang="da-DK" sz="600" i="1" dirty="0" smtClean="0">
                  <a:latin typeface="Arial Narrow" pitchFamily="34" charset="0"/>
                </a:rPr>
                <a:t> 40 </a:t>
              </a:r>
              <a:r>
                <a:rPr lang="el-GR" sz="600" i="1" dirty="0" smtClean="0">
                  <a:latin typeface="Arial Narrow" pitchFamily="34" charset="0"/>
                </a:rPr>
                <a:t>μ</a:t>
              </a:r>
              <a:r>
                <a:rPr lang="da-DK" sz="600" i="1" dirty="0" smtClean="0">
                  <a:latin typeface="Arial Narrow" pitchFamily="34" charset="0"/>
                </a:rPr>
                <a:t>g/ml</a:t>
              </a:r>
              <a:endParaRPr lang="da-DK" sz="600" i="1" dirty="0" smtClean="0">
                <a:latin typeface="Arial Narrow" pitchFamily="34" charset="0"/>
              </a:endParaRPr>
            </a:p>
          </p:txBody>
        </p:sp>
        <p:sp>
          <p:nvSpPr>
            <p:cNvPr id="247" name="Rectangle 248"/>
            <p:cNvSpPr/>
            <p:nvPr/>
          </p:nvSpPr>
          <p:spPr>
            <a:xfrm>
              <a:off x="1631379" y="2733575"/>
              <a:ext cx="10081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latin typeface="Arial Narrow" pitchFamily="34" charset="0"/>
                </a:rPr>
                <a:t>PROSTAGLANDIN</a:t>
              </a:r>
            </a:p>
            <a:p>
              <a:pPr algn="ctr"/>
              <a:r>
                <a:rPr lang="da-DK" sz="800" b="1" dirty="0" smtClean="0">
                  <a:latin typeface="Arial Narrow" pitchFamily="34" charset="0"/>
                </a:rPr>
                <a:t>ANALOGS</a:t>
              </a:r>
              <a:endParaRPr lang="da-DK" dirty="0"/>
            </a:p>
          </p:txBody>
        </p:sp>
        <p:grpSp>
          <p:nvGrpSpPr>
            <p:cNvPr id="248" name="Group 370"/>
            <p:cNvGrpSpPr>
              <a:grpSpLocks noChangeAspect="1"/>
            </p:cNvGrpSpPr>
            <p:nvPr/>
          </p:nvGrpSpPr>
          <p:grpSpPr>
            <a:xfrm>
              <a:off x="2052067" y="2518792"/>
              <a:ext cx="144684" cy="143628"/>
              <a:chOff x="9697144" y="4600600"/>
              <a:chExt cx="482280" cy="478760"/>
            </a:xfrm>
          </p:grpSpPr>
          <p:sp>
            <p:nvSpPr>
              <p:cNvPr id="249" name="Oval 371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50" name="Oval 372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58" name="Group 543"/>
          <p:cNvGrpSpPr/>
          <p:nvPr/>
        </p:nvGrpSpPr>
        <p:grpSpPr>
          <a:xfrm>
            <a:off x="629963" y="3741684"/>
            <a:ext cx="1832863" cy="1383565"/>
            <a:chOff x="698511" y="3671326"/>
            <a:chExt cx="1832863" cy="1383565"/>
          </a:xfrm>
        </p:grpSpPr>
        <p:grpSp>
          <p:nvGrpSpPr>
            <p:cNvPr id="231" name="Group 142"/>
            <p:cNvGrpSpPr/>
            <p:nvPr/>
          </p:nvGrpSpPr>
          <p:grpSpPr>
            <a:xfrm>
              <a:off x="698511" y="3758891"/>
              <a:ext cx="1832863" cy="1296000"/>
              <a:chOff x="5304656" y="352128"/>
              <a:chExt cx="1832863" cy="1296000"/>
            </a:xfrm>
          </p:grpSpPr>
          <p:sp>
            <p:nvSpPr>
              <p:cNvPr id="242" name="Isosceles Triangle 143"/>
              <p:cNvSpPr/>
              <p:nvPr/>
            </p:nvSpPr>
            <p:spPr>
              <a:xfrm rot="6586658">
                <a:off x="6706884" y="951611"/>
                <a:ext cx="102403" cy="758866"/>
              </a:xfrm>
              <a:prstGeom prst="triangle">
                <a:avLst/>
              </a:prstGeom>
              <a:solidFill>
                <a:srgbClr val="FFA000"/>
              </a:solidFill>
              <a:ln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43" name="Freeform 144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44" name="Chord 145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A000"/>
              </a:solidFill>
              <a:ln w="6350">
                <a:solidFill>
                  <a:srgbClr val="FFA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768152" y="4240560"/>
              <a:ext cx="11761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Bimatoprost: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Lumigan</a:t>
              </a:r>
              <a:r>
                <a:rPr lang="da-DK" sz="600" i="1" dirty="0" smtClean="0">
                  <a:latin typeface="Arial Narrow" pitchFamily="34" charset="0"/>
                </a:rPr>
                <a:t> 0,1 mg/ml,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Lumigan</a:t>
              </a:r>
              <a:r>
                <a:rPr lang="da-DK" sz="600" i="1" dirty="0" smtClean="0">
                  <a:latin typeface="Arial Narrow" pitchFamily="34" charset="0"/>
                </a:rPr>
                <a:t> 0,3 mg/ml</a:t>
              </a:r>
            </a:p>
            <a:p>
              <a:pPr algn="ctr"/>
              <a:endParaRPr lang="da-DK" sz="600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Latanoprost: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Latanoprost, Xalatan</a:t>
              </a:r>
              <a:r>
                <a:rPr lang="da-DK" sz="600" i="1" dirty="0" smtClean="0">
                  <a:latin typeface="Arial Narrow" pitchFamily="34" charset="0"/>
                </a:rPr>
                <a:t> </a:t>
              </a:r>
              <a:endParaRPr lang="da-DK" sz="2000" b="1" dirty="0"/>
            </a:p>
          </p:txBody>
        </p:sp>
        <p:sp>
          <p:nvSpPr>
            <p:cNvPr id="233" name="Rectangle 249"/>
            <p:cNvSpPr/>
            <p:nvPr/>
          </p:nvSpPr>
          <p:spPr>
            <a:xfrm>
              <a:off x="850081" y="3878609"/>
              <a:ext cx="10081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latin typeface="Arial Narrow" pitchFamily="34" charset="0"/>
                </a:rPr>
                <a:t>PROSTAGLANDIN</a:t>
              </a:r>
            </a:p>
            <a:p>
              <a:pPr algn="ctr"/>
              <a:r>
                <a:rPr lang="da-DK" sz="800" b="1" dirty="0" smtClean="0">
                  <a:latin typeface="Arial Narrow" pitchFamily="34" charset="0"/>
                </a:rPr>
                <a:t>ANALOGS</a:t>
              </a:r>
              <a:endParaRPr lang="da-DK" dirty="0"/>
            </a:p>
          </p:txBody>
        </p:sp>
        <p:grpSp>
          <p:nvGrpSpPr>
            <p:cNvPr id="234" name="Group 373"/>
            <p:cNvGrpSpPr>
              <a:grpSpLocks noChangeAspect="1"/>
            </p:cNvGrpSpPr>
            <p:nvPr/>
          </p:nvGrpSpPr>
          <p:grpSpPr>
            <a:xfrm>
              <a:off x="1251982" y="3671326"/>
              <a:ext cx="183474" cy="155926"/>
              <a:chOff x="8617024" y="4312568"/>
              <a:chExt cx="611578" cy="519750"/>
            </a:xfrm>
          </p:grpSpPr>
          <p:grpSp>
            <p:nvGrpSpPr>
              <p:cNvPr id="235" name="Group 45"/>
              <p:cNvGrpSpPr/>
              <p:nvPr/>
            </p:nvGrpSpPr>
            <p:grpSpPr>
              <a:xfrm>
                <a:off x="8930256" y="4543423"/>
                <a:ext cx="298346" cy="288895"/>
                <a:chOff x="8979630" y="1874905"/>
                <a:chExt cx="298346" cy="288895"/>
              </a:xfrm>
            </p:grpSpPr>
            <p:sp>
              <p:nvSpPr>
                <p:cNvPr id="239" name="Oval 378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40" name="Oval 379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41" name="Oval 380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236" name="Group 75"/>
              <p:cNvGrpSpPr/>
              <p:nvPr/>
            </p:nvGrpSpPr>
            <p:grpSpPr>
              <a:xfrm>
                <a:off x="8617024" y="4312568"/>
                <a:ext cx="482280" cy="478760"/>
                <a:chOff x="9697144" y="4600600"/>
                <a:chExt cx="482280" cy="478760"/>
              </a:xfrm>
            </p:grpSpPr>
            <p:sp>
              <p:nvSpPr>
                <p:cNvPr id="237" name="Oval 376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FFA0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38" name="Oval 377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59" name="Group 542"/>
          <p:cNvGrpSpPr/>
          <p:nvPr/>
        </p:nvGrpSpPr>
        <p:grpSpPr>
          <a:xfrm>
            <a:off x="200831" y="5113275"/>
            <a:ext cx="1960760" cy="1403068"/>
            <a:chOff x="269379" y="5042917"/>
            <a:chExt cx="1960760" cy="1403068"/>
          </a:xfrm>
        </p:grpSpPr>
        <p:grpSp>
          <p:nvGrpSpPr>
            <p:cNvPr id="222" name="Group 197"/>
            <p:cNvGrpSpPr/>
            <p:nvPr/>
          </p:nvGrpSpPr>
          <p:grpSpPr>
            <a:xfrm>
              <a:off x="390451" y="5127328"/>
              <a:ext cx="1839688" cy="1296000"/>
              <a:chOff x="5304656" y="352128"/>
              <a:chExt cx="1839688" cy="1296000"/>
            </a:xfrm>
          </p:grpSpPr>
          <p:sp>
            <p:nvSpPr>
              <p:cNvPr id="228" name="Isosceles Triangle 198"/>
              <p:cNvSpPr/>
              <p:nvPr/>
            </p:nvSpPr>
            <p:spPr>
              <a:xfrm rot="5400000">
                <a:off x="6713709" y="655401"/>
                <a:ext cx="102403" cy="758866"/>
              </a:xfrm>
              <a:prstGeom prst="triangle">
                <a:avLst/>
              </a:prstGeom>
              <a:solidFill>
                <a:srgbClr val="0064FF"/>
              </a:solidFill>
              <a:ln>
                <a:solidFill>
                  <a:srgbClr val="0064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29" name="Freeform 199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0064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30" name="Chord 200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0064FF"/>
              </a:solidFill>
              <a:ln w="6350">
                <a:solidFill>
                  <a:srgbClr val="0064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23" name="Rectangle 219"/>
            <p:cNvSpPr/>
            <p:nvPr/>
          </p:nvSpPr>
          <p:spPr>
            <a:xfrm>
              <a:off x="269379" y="5614988"/>
              <a:ext cx="158417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Timolol: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Optimol ukons.</a:t>
              </a:r>
              <a:r>
                <a:rPr lang="da-DK" sz="600" i="1" dirty="0" smtClean="0">
                  <a:latin typeface="Arial Narrow" pitchFamily="34" charset="0"/>
                </a:rPr>
                <a:t> 5 mg/ml, unit dose,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Timacar depot </a:t>
              </a:r>
              <a:r>
                <a:rPr lang="da-DK" sz="600" i="1" dirty="0" smtClean="0">
                  <a:latin typeface="Arial Narrow" pitchFamily="34" charset="0"/>
                </a:rPr>
                <a:t>5 mg/ml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Timogel</a:t>
              </a:r>
              <a:r>
                <a:rPr lang="da-DK" sz="600" i="1" dirty="0" smtClean="0">
                  <a:latin typeface="Arial Narrow" pitchFamily="34" charset="0"/>
                </a:rPr>
                <a:t> 1 mg/g unit dose,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Timosan depot </a:t>
              </a:r>
              <a:r>
                <a:rPr lang="da-DK" sz="600" i="1" dirty="0" smtClean="0">
                  <a:latin typeface="Arial Narrow" pitchFamily="34" charset="0"/>
                </a:rPr>
                <a:t>1mg/g unit dose,</a:t>
              </a: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Betaxolol: 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Betoptic S</a:t>
              </a:r>
              <a:r>
                <a:rPr lang="da-DK" sz="600" i="1" strike="sngStrike" dirty="0" smtClean="0">
                  <a:latin typeface="Arial Narrow" pitchFamily="34" charset="0"/>
                </a:rPr>
                <a:t> 2,5 mg/ml</a:t>
              </a:r>
            </a:p>
            <a:p>
              <a:pPr algn="ctr"/>
              <a:r>
                <a:rPr lang="da-DK" sz="600" i="1" strike="sngStrike" dirty="0" smtClean="0">
                  <a:latin typeface="Arial Narrow" pitchFamily="34" charset="0"/>
                </a:rPr>
                <a:t>unit dose</a:t>
              </a:r>
              <a:endParaRPr lang="da-DK" sz="600" i="1" strike="sngStrike" dirty="0">
                <a:latin typeface="Arial Narrow" pitchFamily="34" charset="0"/>
              </a:endParaRPr>
            </a:p>
          </p:txBody>
        </p:sp>
        <p:sp>
          <p:nvSpPr>
            <p:cNvPr id="224" name="Rectangle 251"/>
            <p:cNvSpPr/>
            <p:nvPr/>
          </p:nvSpPr>
          <p:spPr>
            <a:xfrm>
              <a:off x="590683" y="5365730"/>
              <a:ext cx="910827" cy="21544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BETA BLOCKERS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grpSp>
          <p:nvGrpSpPr>
            <p:cNvPr id="225" name="Group 381"/>
            <p:cNvGrpSpPr>
              <a:grpSpLocks noChangeAspect="1"/>
            </p:cNvGrpSpPr>
            <p:nvPr/>
          </p:nvGrpSpPr>
          <p:grpSpPr>
            <a:xfrm>
              <a:off x="947167" y="5042917"/>
              <a:ext cx="144684" cy="143628"/>
              <a:chOff x="9697144" y="4600600"/>
              <a:chExt cx="482280" cy="478760"/>
            </a:xfrm>
          </p:grpSpPr>
          <p:sp>
            <p:nvSpPr>
              <p:cNvPr id="226" name="Oval 382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27" name="Oval 383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0" name="Group 541"/>
          <p:cNvGrpSpPr/>
          <p:nvPr/>
        </p:nvGrpSpPr>
        <p:grpSpPr>
          <a:xfrm>
            <a:off x="472864" y="6513465"/>
            <a:ext cx="1823516" cy="1372905"/>
            <a:chOff x="541412" y="6443107"/>
            <a:chExt cx="1823516" cy="1372905"/>
          </a:xfrm>
        </p:grpSpPr>
        <p:grpSp>
          <p:nvGrpSpPr>
            <p:cNvPr id="208" name="Group 193"/>
            <p:cNvGrpSpPr/>
            <p:nvPr/>
          </p:nvGrpSpPr>
          <p:grpSpPr>
            <a:xfrm>
              <a:off x="571426" y="6520012"/>
              <a:ext cx="1793502" cy="1296000"/>
              <a:chOff x="5304656" y="352128"/>
              <a:chExt cx="1793502" cy="1296000"/>
            </a:xfrm>
          </p:grpSpPr>
          <p:sp>
            <p:nvSpPr>
              <p:cNvPr id="219" name="Isosceles Triangle 194"/>
              <p:cNvSpPr/>
              <p:nvPr/>
            </p:nvSpPr>
            <p:spPr>
              <a:xfrm rot="4157175">
                <a:off x="6667523" y="346929"/>
                <a:ext cx="102403" cy="758866"/>
              </a:xfrm>
              <a:prstGeom prst="triangle">
                <a:avLst/>
              </a:prstGeom>
              <a:solidFill>
                <a:srgbClr val="0064FF"/>
              </a:solidFill>
              <a:ln>
                <a:solidFill>
                  <a:srgbClr val="0064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20" name="Freeform 195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0064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21" name="Chord 196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0064FF"/>
              </a:solidFill>
              <a:ln w="6350">
                <a:solidFill>
                  <a:srgbClr val="0064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209" name="TextBox 216"/>
            <p:cNvSpPr txBox="1"/>
            <p:nvPr/>
          </p:nvSpPr>
          <p:spPr>
            <a:xfrm>
              <a:off x="541412" y="6977063"/>
              <a:ext cx="13676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Timolol:</a:t>
              </a:r>
            </a:p>
            <a:p>
              <a:pPr algn="ctr"/>
              <a:r>
                <a:rPr lang="da-DK" sz="600" b="1" dirty="0" smtClean="0">
                  <a:latin typeface="Arial Narrow" pitchFamily="34" charset="0"/>
                </a:rPr>
                <a:t>Optimol</a:t>
              </a:r>
              <a:r>
                <a:rPr lang="da-DK" sz="600" dirty="0" smtClean="0">
                  <a:latin typeface="Arial Narrow" pitchFamily="34" charset="0"/>
                </a:rPr>
                <a:t> </a:t>
              </a:r>
              <a:r>
                <a:rPr lang="da-DK" sz="600" i="1" dirty="0" smtClean="0">
                  <a:latin typeface="Arial Narrow" pitchFamily="34" charset="0"/>
                </a:rPr>
                <a:t>5 mg/ml, </a:t>
              </a:r>
              <a:r>
                <a:rPr lang="da-DK" sz="600" b="1" i="1" dirty="0" smtClean="0">
                  <a:latin typeface="Arial Narrow" pitchFamily="34" charset="0"/>
                </a:rPr>
                <a:t>Timosan</a:t>
              </a:r>
              <a:r>
                <a:rPr lang="da-DK" sz="600" i="1" dirty="0" smtClean="0">
                  <a:latin typeface="Arial Narrow" pitchFamily="34" charset="0"/>
                </a:rPr>
                <a:t> depot 1 mg/g,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Aquanil</a:t>
              </a:r>
              <a:r>
                <a:rPr lang="da-DK" sz="600" i="1" strike="sngStrike" dirty="0" smtClean="0">
                  <a:latin typeface="Arial Narrow" pitchFamily="34" charset="0"/>
                </a:rPr>
                <a:t> </a:t>
              </a:r>
              <a:r>
                <a:rPr lang="da-DK" sz="600" i="1" strike="sngStrike" dirty="0" smtClean="0">
                  <a:latin typeface="Arial Narrow" pitchFamily="34" charset="0"/>
                </a:rPr>
                <a:t>2,5 mg/ml,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Aquanil</a:t>
              </a:r>
              <a:r>
                <a:rPr lang="da-DK" sz="600" i="1" strike="sngStrike" dirty="0" smtClean="0">
                  <a:latin typeface="Arial Narrow" pitchFamily="34" charset="0"/>
                </a:rPr>
                <a:t> 5 mg/ml,</a:t>
              </a:r>
              <a:r>
                <a:rPr lang="da-DK" sz="600" i="1" dirty="0" smtClean="0">
                  <a:latin typeface="Arial Narrow" pitchFamily="34" charset="0"/>
                </a:rPr>
                <a:t> </a:t>
              </a:r>
              <a:r>
                <a:rPr lang="da-DK" sz="600" b="1" i="1" strike="sngStrike" dirty="0" smtClean="0">
                  <a:latin typeface="Arial Narrow" pitchFamily="34" charset="0"/>
                </a:rPr>
                <a:t>Nyogel</a:t>
              </a:r>
              <a:r>
                <a:rPr lang="da-DK" sz="600" i="1" strike="sngStrike" dirty="0" smtClean="0">
                  <a:latin typeface="Arial Narrow" pitchFamily="34" charset="0"/>
                </a:rPr>
                <a:t> 5 mg/ml,</a:t>
              </a:r>
            </a:p>
            <a:p>
              <a:pPr algn="ctr"/>
              <a:r>
                <a:rPr lang="da-DK" sz="600" b="1" i="1" strike="sngStrike" dirty="0" smtClean="0">
                  <a:latin typeface="Arial Narrow" pitchFamily="34" charset="0"/>
                </a:rPr>
                <a:t>Oftamolol</a:t>
              </a:r>
              <a:r>
                <a:rPr lang="da-DK" sz="600" i="1" strike="sngStrike" dirty="0" smtClean="0">
                  <a:latin typeface="Arial Narrow" pitchFamily="34" charset="0"/>
                </a:rPr>
                <a:t> 5 mg/ml</a:t>
              </a:r>
              <a:r>
                <a:rPr lang="da-DK" sz="600" i="1" strike="sngStrike" dirty="0" smtClean="0">
                  <a:latin typeface="Arial Narrow" pitchFamily="34" charset="0"/>
                </a:rPr>
                <a:t>,</a:t>
              </a:r>
              <a:r>
                <a:rPr lang="da-DK" sz="600" i="1" dirty="0" smtClean="0">
                  <a:latin typeface="Arial Narrow" pitchFamily="34" charset="0"/>
                </a:rPr>
                <a:t> </a:t>
              </a:r>
              <a:r>
                <a:rPr lang="da-DK" sz="600" b="1" i="1" strike="sngStrike" dirty="0" smtClean="0">
                  <a:latin typeface="Arial Narrow" pitchFamily="34" charset="0"/>
                </a:rPr>
                <a:t>Timogel</a:t>
              </a:r>
              <a:r>
                <a:rPr lang="da-DK" sz="600" i="1" strike="sngStrike" dirty="0" smtClean="0">
                  <a:latin typeface="Arial Narrow" pitchFamily="34" charset="0"/>
                </a:rPr>
                <a:t> 1 mg/g</a:t>
              </a:r>
              <a:endParaRPr lang="da-DK" sz="600" i="1" strike="sngStrike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Betaxolol: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Betoptic</a:t>
              </a:r>
              <a:r>
                <a:rPr lang="da-DK" sz="600" i="1" dirty="0" smtClean="0">
                  <a:latin typeface="Arial Narrow" pitchFamily="34" charset="0"/>
                </a:rPr>
                <a:t> 5 mg/ml,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Betoptic S</a:t>
              </a:r>
              <a:r>
                <a:rPr lang="da-DK" sz="600" i="1" dirty="0" smtClean="0">
                  <a:latin typeface="Arial Narrow" pitchFamily="34" charset="0"/>
                </a:rPr>
                <a:t> 2,5 mg/ml</a:t>
              </a:r>
              <a:endParaRPr lang="da-DK" sz="600" dirty="0">
                <a:latin typeface="Arial Narrow" pitchFamily="34" charset="0"/>
              </a:endParaRPr>
            </a:p>
          </p:txBody>
        </p:sp>
        <p:sp>
          <p:nvSpPr>
            <p:cNvPr id="210" name="Rectangle 250"/>
            <p:cNvSpPr/>
            <p:nvPr/>
          </p:nvSpPr>
          <p:spPr>
            <a:xfrm>
              <a:off x="764465" y="6727036"/>
              <a:ext cx="914033" cy="21544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BETA-BLOCKERS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grpSp>
          <p:nvGrpSpPr>
            <p:cNvPr id="211" name="Group 384"/>
            <p:cNvGrpSpPr>
              <a:grpSpLocks noChangeAspect="1"/>
            </p:cNvGrpSpPr>
            <p:nvPr/>
          </p:nvGrpSpPr>
          <p:grpSpPr>
            <a:xfrm>
              <a:off x="1137679" y="6443107"/>
              <a:ext cx="198179" cy="143629"/>
              <a:chOff x="7824936" y="7048872"/>
              <a:chExt cx="660594" cy="478760"/>
            </a:xfrm>
          </p:grpSpPr>
          <p:grpSp>
            <p:nvGrpSpPr>
              <p:cNvPr id="212" name="Group 158"/>
              <p:cNvGrpSpPr/>
              <p:nvPr/>
            </p:nvGrpSpPr>
            <p:grpSpPr>
              <a:xfrm>
                <a:off x="8187184" y="7183884"/>
                <a:ext cx="298346" cy="288895"/>
                <a:chOff x="8979630" y="1874905"/>
                <a:chExt cx="298346" cy="288895"/>
              </a:xfrm>
            </p:grpSpPr>
            <p:sp>
              <p:nvSpPr>
                <p:cNvPr id="216" name="Oval 389"/>
                <p:cNvSpPr/>
                <p:nvPr/>
              </p:nvSpPr>
              <p:spPr>
                <a:xfrm>
                  <a:off x="8996946" y="1880324"/>
                  <a:ext cx="216605" cy="21743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17" name="Oval 390"/>
                <p:cNvSpPr/>
                <p:nvPr/>
              </p:nvSpPr>
              <p:spPr>
                <a:xfrm>
                  <a:off x="8989976" y="1875800"/>
                  <a:ext cx="288000" cy="288000"/>
                </a:xfrm>
                <a:prstGeom prst="ellipse">
                  <a:avLst/>
                </a:prstGeom>
                <a:solidFill>
                  <a:srgbClr val="5AB400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18" name="Oval 391"/>
                <p:cNvSpPr/>
                <p:nvPr/>
              </p:nvSpPr>
              <p:spPr>
                <a:xfrm rot="3320175">
                  <a:off x="9007329" y="1847206"/>
                  <a:ext cx="170036" cy="225433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  <p:grpSp>
            <p:nvGrpSpPr>
              <p:cNvPr id="213" name="Group 98"/>
              <p:cNvGrpSpPr/>
              <p:nvPr/>
            </p:nvGrpSpPr>
            <p:grpSpPr>
              <a:xfrm>
                <a:off x="7824936" y="7048872"/>
                <a:ext cx="482280" cy="478760"/>
                <a:chOff x="9697144" y="4600600"/>
                <a:chExt cx="482280" cy="478760"/>
              </a:xfrm>
            </p:grpSpPr>
            <p:sp>
              <p:nvSpPr>
                <p:cNvPr id="214" name="Oval 387"/>
                <p:cNvSpPr/>
                <p:nvPr/>
              </p:nvSpPr>
              <p:spPr>
                <a:xfrm>
                  <a:off x="9729424" y="4629360"/>
                  <a:ext cx="450000" cy="450000"/>
                </a:xfrm>
                <a:prstGeom prst="ellipse">
                  <a:avLst/>
                </a:prstGeom>
                <a:solidFill>
                  <a:srgbClr val="0064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  <p:sp>
              <p:nvSpPr>
                <p:cNvPr id="215" name="Oval 388"/>
                <p:cNvSpPr/>
                <p:nvPr/>
              </p:nvSpPr>
              <p:spPr>
                <a:xfrm rot="3320175">
                  <a:off x="9742663" y="4555081"/>
                  <a:ext cx="329407" cy="420446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a-DK"/>
                  </a:defPPr>
                  <a:lvl1pPr marL="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801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9202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56032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320040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84048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448056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5120640" algn="l" defTabSz="1280160" rtl="0" eaLnBrk="1" latinLnBrk="0" hangingPunct="1">
                    <a:defRPr sz="25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a-DK"/>
                </a:p>
              </p:txBody>
            </p:sp>
          </p:grpSp>
        </p:grpSp>
      </p:grpSp>
      <p:grpSp>
        <p:nvGrpSpPr>
          <p:cNvPr id="61" name="Group 540"/>
          <p:cNvGrpSpPr/>
          <p:nvPr/>
        </p:nvGrpSpPr>
        <p:grpSpPr>
          <a:xfrm>
            <a:off x="1167718" y="7703703"/>
            <a:ext cx="1673658" cy="1388730"/>
            <a:chOff x="1236266" y="7633345"/>
            <a:chExt cx="1673658" cy="1388730"/>
          </a:xfrm>
        </p:grpSpPr>
        <p:grpSp>
          <p:nvGrpSpPr>
            <p:cNvPr id="198" name="Group 181"/>
            <p:cNvGrpSpPr/>
            <p:nvPr/>
          </p:nvGrpSpPr>
          <p:grpSpPr>
            <a:xfrm>
              <a:off x="1236266" y="7726075"/>
              <a:ext cx="1673658" cy="1296000"/>
              <a:chOff x="5304656" y="352128"/>
              <a:chExt cx="1673658" cy="1296000"/>
            </a:xfrm>
          </p:grpSpPr>
          <p:sp>
            <p:nvSpPr>
              <p:cNvPr id="205" name="Isosceles Triangle 182"/>
              <p:cNvSpPr/>
              <p:nvPr/>
            </p:nvSpPr>
            <p:spPr>
              <a:xfrm rot="2887301">
                <a:off x="6547679" y="79812"/>
                <a:ext cx="102403" cy="758866"/>
              </a:xfrm>
              <a:prstGeom prst="triangle">
                <a:avLst/>
              </a:prstGeom>
              <a:solidFill>
                <a:srgbClr val="FFDC00"/>
              </a:solidFill>
              <a:ln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06" name="Freeform 183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07" name="Chord 184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FFDC00"/>
              </a:solidFill>
              <a:ln w="6350">
                <a:solidFill>
                  <a:srgbClr val="FFD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199" name="Rectangle 234"/>
            <p:cNvSpPr/>
            <p:nvPr/>
          </p:nvSpPr>
          <p:spPr>
            <a:xfrm>
              <a:off x="1632248" y="7865343"/>
              <a:ext cx="537327" cy="21544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800" b="1" dirty="0" smtClean="0">
                  <a:latin typeface="Arial Narrow" pitchFamily="34" charset="0"/>
                </a:rPr>
                <a:t>MIOTICS</a:t>
              </a:r>
              <a:endParaRPr lang="da-DK" dirty="0"/>
            </a:p>
          </p:txBody>
        </p:sp>
        <p:sp>
          <p:nvSpPr>
            <p:cNvPr id="200" name="Rectangle 252"/>
            <p:cNvSpPr/>
            <p:nvPr/>
          </p:nvSpPr>
          <p:spPr>
            <a:xfrm>
              <a:off x="1272208" y="8273008"/>
              <a:ext cx="122413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Pilocarpine: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Minims Pilocarpine </a:t>
              </a:r>
              <a:r>
                <a:rPr lang="da-DK" sz="600" i="1" dirty="0" smtClean="0">
                  <a:latin typeface="Arial Narrow" pitchFamily="34" charset="0"/>
                </a:rPr>
                <a:t>20 mg/ml,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Minims Pilocarpine </a:t>
              </a:r>
              <a:r>
                <a:rPr lang="da-DK" sz="600" i="1" dirty="0" smtClean="0">
                  <a:latin typeface="Arial Narrow" pitchFamily="34" charset="0"/>
                </a:rPr>
                <a:t>40 mg/ml</a:t>
              </a:r>
            </a:p>
            <a:p>
              <a:pPr algn="ctr"/>
              <a:endParaRPr lang="da-DK" sz="600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Echothiophate iodide: 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Phospholine Iodide</a:t>
              </a:r>
              <a:endParaRPr lang="da-DK" sz="600" b="1" i="1" dirty="0">
                <a:latin typeface="Arial Narrow" pitchFamily="34" charset="0"/>
              </a:endParaRPr>
            </a:p>
          </p:txBody>
        </p:sp>
        <p:sp>
          <p:nvSpPr>
            <p:cNvPr id="201" name="Rectangle 253"/>
            <p:cNvSpPr/>
            <p:nvPr/>
          </p:nvSpPr>
          <p:spPr>
            <a:xfrm>
              <a:off x="1263517" y="8027769"/>
              <a:ext cx="1311578" cy="21544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800" b="1" i="1" dirty="0" smtClean="0">
                  <a:latin typeface="Arial Narrow" pitchFamily="34" charset="0"/>
                </a:rPr>
                <a:t>NOT</a:t>
              </a:r>
              <a:r>
                <a:rPr lang="da-DK" sz="800" i="1" dirty="0" smtClean="0">
                  <a:latin typeface="Arial Narrow" pitchFamily="34" charset="0"/>
                </a:rPr>
                <a:t> available at pharmacies</a:t>
              </a:r>
              <a:endParaRPr lang="da-DK" sz="800" i="1" dirty="0">
                <a:latin typeface="Arial Narrow" pitchFamily="34" charset="0"/>
              </a:endParaRPr>
            </a:p>
          </p:txBody>
        </p:sp>
        <p:grpSp>
          <p:nvGrpSpPr>
            <p:cNvPr id="202" name="Group 392"/>
            <p:cNvGrpSpPr>
              <a:grpSpLocks noChangeAspect="1"/>
            </p:cNvGrpSpPr>
            <p:nvPr/>
          </p:nvGrpSpPr>
          <p:grpSpPr>
            <a:xfrm>
              <a:off x="1806699" y="7633345"/>
              <a:ext cx="144684" cy="143628"/>
              <a:chOff x="9697144" y="4600600"/>
              <a:chExt cx="482280" cy="478760"/>
            </a:xfrm>
          </p:grpSpPr>
          <p:sp>
            <p:nvSpPr>
              <p:cNvPr id="203" name="Oval 39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04" name="Oval 39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sp>
        <p:nvSpPr>
          <p:cNvPr id="62" name="Rectangle 395"/>
          <p:cNvSpPr/>
          <p:nvPr/>
        </p:nvSpPr>
        <p:spPr>
          <a:xfrm>
            <a:off x="68548" y="10659305"/>
            <a:ext cx="1317990" cy="29238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SOME COMMON SIDE EFFECTS</a:t>
            </a:r>
          </a:p>
          <a:p>
            <a:r>
              <a:rPr lang="da-DK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hlinkClick r:id="rId5"/>
              </a:rPr>
              <a:t>(adapted from aao.org )</a:t>
            </a:r>
            <a:endParaRPr lang="da-DK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3" name="Rectangle 396"/>
          <p:cNvSpPr/>
          <p:nvPr/>
        </p:nvSpPr>
        <p:spPr>
          <a:xfrm>
            <a:off x="904638" y="10885426"/>
            <a:ext cx="2315246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A stinging or itching sensation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Red eyes or red skin around the eyes 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Change in your pulse or heartbeat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Change in your energy level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Changes in breathing (especially if you have asthma or breathing problems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Dry mouth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Taste disturbances, bitter taste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Blurred vision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Eyelash growth</a:t>
            </a:r>
          </a:p>
          <a:p>
            <a:pPr>
              <a:lnSpc>
                <a:spcPct val="150000"/>
              </a:lnSpc>
            </a:pPr>
            <a:r>
              <a:rPr lang="en-US" sz="6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Changes in your eye color, the skin around your eyes or eyelid appearance</a:t>
            </a:r>
            <a:endParaRPr lang="en-US" sz="600" dirty="0"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4" name="Group 397"/>
          <p:cNvGrpSpPr>
            <a:grpSpLocks noChangeAspect="1"/>
          </p:cNvGrpSpPr>
          <p:nvPr/>
        </p:nvGrpSpPr>
        <p:grpSpPr>
          <a:xfrm>
            <a:off x="160823" y="10968485"/>
            <a:ext cx="746029" cy="73765"/>
            <a:chOff x="336104" y="11153328"/>
            <a:chExt cx="397880" cy="39342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80" name="Group 75"/>
            <p:cNvGrpSpPr>
              <a:grpSpLocks noChangeAspect="1"/>
            </p:cNvGrpSpPr>
            <p:nvPr/>
          </p:nvGrpSpPr>
          <p:grpSpPr>
            <a:xfrm flipH="1">
              <a:off x="336104" y="11154513"/>
              <a:ext cx="40339" cy="36973"/>
              <a:chOff x="9347902" y="4608546"/>
              <a:chExt cx="448208" cy="410814"/>
            </a:xfrm>
          </p:grpSpPr>
          <p:sp>
            <p:nvSpPr>
              <p:cNvPr id="196" name="Oval 414"/>
              <p:cNvSpPr/>
              <p:nvPr/>
            </p:nvSpPr>
            <p:spPr>
              <a:xfrm>
                <a:off x="9406110" y="4629360"/>
                <a:ext cx="390000" cy="39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97" name="Oval 415"/>
              <p:cNvSpPr/>
              <p:nvPr/>
            </p:nvSpPr>
            <p:spPr>
              <a:xfrm rot="3320175">
                <a:off x="9393421" y="4563027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81" name="Group 198"/>
            <p:cNvGrpSpPr>
              <a:grpSpLocks noChangeAspect="1"/>
            </p:cNvGrpSpPr>
            <p:nvPr/>
          </p:nvGrpSpPr>
          <p:grpSpPr>
            <a:xfrm flipH="1">
              <a:off x="408112" y="11153562"/>
              <a:ext cx="41638" cy="38874"/>
              <a:chOff x="9333468" y="4621806"/>
              <a:chExt cx="462643" cy="431932"/>
            </a:xfrm>
          </p:grpSpPr>
          <p:sp>
            <p:nvSpPr>
              <p:cNvPr id="194" name="Oval 412"/>
              <p:cNvSpPr/>
              <p:nvPr/>
            </p:nvSpPr>
            <p:spPr>
              <a:xfrm>
                <a:off x="9406111" y="4663738"/>
                <a:ext cx="390000" cy="39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95" name="Oval 413"/>
              <p:cNvSpPr/>
              <p:nvPr/>
            </p:nvSpPr>
            <p:spPr>
              <a:xfrm rot="3320175">
                <a:off x="9378988" y="4576286"/>
                <a:ext cx="329407" cy="42044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82" name="Group 113"/>
            <p:cNvGrpSpPr>
              <a:grpSpLocks noChangeAspect="1"/>
            </p:cNvGrpSpPr>
            <p:nvPr/>
          </p:nvGrpSpPr>
          <p:grpSpPr>
            <a:xfrm flipH="1">
              <a:off x="480120" y="11153617"/>
              <a:ext cx="41637" cy="38764"/>
              <a:chOff x="9333481" y="4657420"/>
              <a:chExt cx="462630" cy="430709"/>
            </a:xfrm>
          </p:grpSpPr>
          <p:sp>
            <p:nvSpPr>
              <p:cNvPr id="192" name="Oval 410"/>
              <p:cNvSpPr/>
              <p:nvPr/>
            </p:nvSpPr>
            <p:spPr>
              <a:xfrm>
                <a:off x="9406111" y="4698128"/>
                <a:ext cx="390000" cy="390001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93" name="Oval 115"/>
              <p:cNvSpPr/>
              <p:nvPr/>
            </p:nvSpPr>
            <p:spPr>
              <a:xfrm rot="3320175">
                <a:off x="9379001" y="4611900"/>
                <a:ext cx="329407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83" name="Group 461"/>
            <p:cNvGrpSpPr>
              <a:grpSpLocks noChangeAspect="1"/>
            </p:cNvGrpSpPr>
            <p:nvPr/>
          </p:nvGrpSpPr>
          <p:grpSpPr>
            <a:xfrm flipH="1">
              <a:off x="552128" y="11153674"/>
              <a:ext cx="42354" cy="38651"/>
              <a:chOff x="9325523" y="4693047"/>
              <a:chExt cx="470595" cy="429455"/>
            </a:xfrm>
          </p:grpSpPr>
          <p:sp>
            <p:nvSpPr>
              <p:cNvPr id="190" name="Oval 408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91" name="Oval 409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84" name="Group 464"/>
            <p:cNvGrpSpPr>
              <a:grpSpLocks noChangeAspect="1"/>
            </p:cNvGrpSpPr>
            <p:nvPr/>
          </p:nvGrpSpPr>
          <p:grpSpPr>
            <a:xfrm flipH="1">
              <a:off x="624136" y="11153328"/>
              <a:ext cx="41641" cy="39342"/>
              <a:chOff x="9333500" y="4719753"/>
              <a:chExt cx="462676" cy="437135"/>
            </a:xfrm>
          </p:grpSpPr>
          <p:sp>
            <p:nvSpPr>
              <p:cNvPr id="188" name="Oval 406"/>
              <p:cNvSpPr/>
              <p:nvPr/>
            </p:nvSpPr>
            <p:spPr>
              <a:xfrm>
                <a:off x="9406174" y="4766888"/>
                <a:ext cx="390002" cy="39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89" name="Oval 407"/>
              <p:cNvSpPr/>
              <p:nvPr/>
            </p:nvSpPr>
            <p:spPr>
              <a:xfrm rot="3320175">
                <a:off x="9379021" y="4674232"/>
                <a:ext cx="329406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85" name="Group 467"/>
            <p:cNvGrpSpPr>
              <a:grpSpLocks noChangeAspect="1"/>
            </p:cNvGrpSpPr>
            <p:nvPr/>
          </p:nvGrpSpPr>
          <p:grpSpPr>
            <a:xfrm flipH="1">
              <a:off x="696144" y="11157390"/>
              <a:ext cx="37840" cy="31218"/>
              <a:chOff x="-805028" y="6797528"/>
              <a:chExt cx="252267" cy="208120"/>
            </a:xfrm>
          </p:grpSpPr>
          <p:sp>
            <p:nvSpPr>
              <p:cNvPr id="186" name="Oval 404"/>
              <p:cNvSpPr/>
              <p:nvPr/>
            </p:nvSpPr>
            <p:spPr>
              <a:xfrm>
                <a:off x="-744016" y="6832848"/>
                <a:ext cx="172800" cy="1728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87" name="Oval 405"/>
              <p:cNvSpPr/>
              <p:nvPr/>
            </p:nvSpPr>
            <p:spPr>
              <a:xfrm rot="3320175">
                <a:off x="-777716" y="6770216"/>
                <a:ext cx="197644" cy="25226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5" name="Group 416"/>
          <p:cNvGrpSpPr>
            <a:grpSpLocks noChangeAspect="1"/>
          </p:cNvGrpSpPr>
          <p:nvPr/>
        </p:nvGrpSpPr>
        <p:grpSpPr>
          <a:xfrm>
            <a:off x="160829" y="11245258"/>
            <a:ext cx="348111" cy="73767"/>
            <a:chOff x="408112" y="11225336"/>
            <a:chExt cx="185657" cy="39342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71" name="Group 198"/>
            <p:cNvGrpSpPr>
              <a:grpSpLocks noChangeAspect="1"/>
            </p:cNvGrpSpPr>
            <p:nvPr/>
          </p:nvGrpSpPr>
          <p:grpSpPr>
            <a:xfrm flipH="1">
              <a:off x="408112" y="11225336"/>
              <a:ext cx="41638" cy="38874"/>
              <a:chOff x="9333468" y="4621806"/>
              <a:chExt cx="462643" cy="431932"/>
            </a:xfrm>
          </p:grpSpPr>
          <p:sp>
            <p:nvSpPr>
              <p:cNvPr id="178" name="Oval 424"/>
              <p:cNvSpPr/>
              <p:nvPr/>
            </p:nvSpPr>
            <p:spPr>
              <a:xfrm>
                <a:off x="9406111" y="4663738"/>
                <a:ext cx="390000" cy="39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79" name="Oval 425"/>
              <p:cNvSpPr/>
              <p:nvPr/>
            </p:nvSpPr>
            <p:spPr>
              <a:xfrm rot="3320175">
                <a:off x="9378988" y="4576286"/>
                <a:ext cx="329407" cy="42044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72" name="Group 461"/>
            <p:cNvGrpSpPr>
              <a:grpSpLocks noChangeAspect="1"/>
            </p:cNvGrpSpPr>
            <p:nvPr/>
          </p:nvGrpSpPr>
          <p:grpSpPr>
            <a:xfrm flipH="1">
              <a:off x="480120" y="11225336"/>
              <a:ext cx="42354" cy="38651"/>
              <a:chOff x="9325523" y="4693047"/>
              <a:chExt cx="470595" cy="429455"/>
            </a:xfrm>
          </p:grpSpPr>
          <p:sp>
            <p:nvSpPr>
              <p:cNvPr id="176" name="Oval 422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77" name="Oval 423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73" name="Group 464"/>
            <p:cNvGrpSpPr>
              <a:grpSpLocks noChangeAspect="1"/>
            </p:cNvGrpSpPr>
            <p:nvPr/>
          </p:nvGrpSpPr>
          <p:grpSpPr>
            <a:xfrm flipH="1">
              <a:off x="552128" y="11225336"/>
              <a:ext cx="41641" cy="39342"/>
              <a:chOff x="9333500" y="4719753"/>
              <a:chExt cx="462676" cy="437135"/>
            </a:xfrm>
          </p:grpSpPr>
          <p:sp>
            <p:nvSpPr>
              <p:cNvPr id="174" name="Oval 420"/>
              <p:cNvSpPr/>
              <p:nvPr/>
            </p:nvSpPr>
            <p:spPr>
              <a:xfrm>
                <a:off x="9406174" y="4766888"/>
                <a:ext cx="390002" cy="39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75" name="Oval 421"/>
              <p:cNvSpPr/>
              <p:nvPr/>
            </p:nvSpPr>
            <p:spPr>
              <a:xfrm rot="3320175">
                <a:off x="9379021" y="4674232"/>
                <a:ext cx="329406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6" name="Group 426"/>
          <p:cNvGrpSpPr>
            <a:grpSpLocks noChangeAspect="1"/>
          </p:cNvGrpSpPr>
          <p:nvPr/>
        </p:nvGrpSpPr>
        <p:grpSpPr>
          <a:xfrm>
            <a:off x="160821" y="11383074"/>
            <a:ext cx="214428" cy="72889"/>
            <a:chOff x="120080" y="11369352"/>
            <a:chExt cx="114362" cy="38874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65" name="Group 198"/>
            <p:cNvGrpSpPr>
              <a:grpSpLocks noChangeAspect="1"/>
            </p:cNvGrpSpPr>
            <p:nvPr/>
          </p:nvGrpSpPr>
          <p:grpSpPr>
            <a:xfrm flipH="1">
              <a:off x="120080" y="11369352"/>
              <a:ext cx="41638" cy="38874"/>
              <a:chOff x="9333468" y="4621806"/>
              <a:chExt cx="462643" cy="431932"/>
            </a:xfrm>
          </p:grpSpPr>
          <p:sp>
            <p:nvSpPr>
              <p:cNvPr id="169" name="Oval 431"/>
              <p:cNvSpPr/>
              <p:nvPr/>
            </p:nvSpPr>
            <p:spPr>
              <a:xfrm>
                <a:off x="9406111" y="4663738"/>
                <a:ext cx="390000" cy="39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70" name="Oval 432"/>
              <p:cNvSpPr/>
              <p:nvPr/>
            </p:nvSpPr>
            <p:spPr>
              <a:xfrm rot="3320175">
                <a:off x="9378988" y="4576286"/>
                <a:ext cx="329407" cy="42044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66" name="Group 461"/>
            <p:cNvGrpSpPr>
              <a:grpSpLocks noChangeAspect="1"/>
            </p:cNvGrpSpPr>
            <p:nvPr/>
          </p:nvGrpSpPr>
          <p:grpSpPr>
            <a:xfrm flipH="1">
              <a:off x="192088" y="11369352"/>
              <a:ext cx="42354" cy="38651"/>
              <a:chOff x="9325523" y="4693047"/>
              <a:chExt cx="470595" cy="429455"/>
            </a:xfrm>
          </p:grpSpPr>
          <p:sp>
            <p:nvSpPr>
              <p:cNvPr id="167" name="Oval 429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68" name="Oval 430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7" name="Group 433"/>
          <p:cNvGrpSpPr>
            <a:grpSpLocks noChangeAspect="1"/>
          </p:cNvGrpSpPr>
          <p:nvPr/>
        </p:nvGrpSpPr>
        <p:grpSpPr>
          <a:xfrm>
            <a:off x="160821" y="11520299"/>
            <a:ext cx="214428" cy="72889"/>
            <a:chOff x="120080" y="11369352"/>
            <a:chExt cx="114362" cy="38874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59" name="Group 198"/>
            <p:cNvGrpSpPr>
              <a:grpSpLocks noChangeAspect="1"/>
            </p:cNvGrpSpPr>
            <p:nvPr/>
          </p:nvGrpSpPr>
          <p:grpSpPr>
            <a:xfrm flipH="1">
              <a:off x="120080" y="11369352"/>
              <a:ext cx="41638" cy="38874"/>
              <a:chOff x="9333468" y="4621806"/>
              <a:chExt cx="462643" cy="431932"/>
            </a:xfrm>
          </p:grpSpPr>
          <p:sp>
            <p:nvSpPr>
              <p:cNvPr id="163" name="Oval 438"/>
              <p:cNvSpPr/>
              <p:nvPr/>
            </p:nvSpPr>
            <p:spPr>
              <a:xfrm>
                <a:off x="9406111" y="4663738"/>
                <a:ext cx="390000" cy="39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64" name="Oval 439"/>
              <p:cNvSpPr/>
              <p:nvPr/>
            </p:nvSpPr>
            <p:spPr>
              <a:xfrm rot="3320175">
                <a:off x="9378988" y="4576286"/>
                <a:ext cx="329407" cy="42044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60" name="Group 461"/>
            <p:cNvGrpSpPr>
              <a:grpSpLocks noChangeAspect="1"/>
            </p:cNvGrpSpPr>
            <p:nvPr/>
          </p:nvGrpSpPr>
          <p:grpSpPr>
            <a:xfrm flipH="1">
              <a:off x="192088" y="11369352"/>
              <a:ext cx="42354" cy="38651"/>
              <a:chOff x="9325523" y="4693047"/>
              <a:chExt cx="470595" cy="429455"/>
            </a:xfrm>
          </p:grpSpPr>
          <p:sp>
            <p:nvSpPr>
              <p:cNvPr id="161" name="Oval 436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62" name="Oval 437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8" name="Group 440"/>
          <p:cNvGrpSpPr>
            <a:grpSpLocks noChangeAspect="1"/>
          </p:cNvGrpSpPr>
          <p:nvPr/>
        </p:nvGrpSpPr>
        <p:grpSpPr>
          <a:xfrm>
            <a:off x="160823" y="11657241"/>
            <a:ext cx="746029" cy="73765"/>
            <a:chOff x="336104" y="11153328"/>
            <a:chExt cx="397880" cy="39342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41" name="Group 75"/>
            <p:cNvGrpSpPr>
              <a:grpSpLocks noChangeAspect="1"/>
            </p:cNvGrpSpPr>
            <p:nvPr/>
          </p:nvGrpSpPr>
          <p:grpSpPr>
            <a:xfrm flipH="1">
              <a:off x="336104" y="11154513"/>
              <a:ext cx="40339" cy="36973"/>
              <a:chOff x="9347902" y="4608546"/>
              <a:chExt cx="448208" cy="410814"/>
            </a:xfrm>
          </p:grpSpPr>
          <p:sp>
            <p:nvSpPr>
              <p:cNvPr id="157" name="Oval 457"/>
              <p:cNvSpPr/>
              <p:nvPr/>
            </p:nvSpPr>
            <p:spPr>
              <a:xfrm>
                <a:off x="9406110" y="4629360"/>
                <a:ext cx="390000" cy="39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58" name="Oval 458"/>
              <p:cNvSpPr/>
              <p:nvPr/>
            </p:nvSpPr>
            <p:spPr>
              <a:xfrm rot="3320175">
                <a:off x="9393421" y="4563027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42" name="Group 198"/>
            <p:cNvGrpSpPr>
              <a:grpSpLocks noChangeAspect="1"/>
            </p:cNvGrpSpPr>
            <p:nvPr/>
          </p:nvGrpSpPr>
          <p:grpSpPr>
            <a:xfrm flipH="1">
              <a:off x="408112" y="11153562"/>
              <a:ext cx="41638" cy="38874"/>
              <a:chOff x="9333468" y="4621806"/>
              <a:chExt cx="462643" cy="431932"/>
            </a:xfrm>
          </p:grpSpPr>
          <p:sp>
            <p:nvSpPr>
              <p:cNvPr id="155" name="Oval 455"/>
              <p:cNvSpPr/>
              <p:nvPr/>
            </p:nvSpPr>
            <p:spPr>
              <a:xfrm>
                <a:off x="9406111" y="4663738"/>
                <a:ext cx="390000" cy="39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56" name="Oval 456"/>
              <p:cNvSpPr/>
              <p:nvPr/>
            </p:nvSpPr>
            <p:spPr>
              <a:xfrm rot="3320175">
                <a:off x="9378988" y="4576286"/>
                <a:ext cx="329407" cy="42044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43" name="Group 113"/>
            <p:cNvGrpSpPr>
              <a:grpSpLocks noChangeAspect="1"/>
            </p:cNvGrpSpPr>
            <p:nvPr/>
          </p:nvGrpSpPr>
          <p:grpSpPr>
            <a:xfrm flipH="1">
              <a:off x="480120" y="11153617"/>
              <a:ext cx="41637" cy="38764"/>
              <a:chOff x="9333481" y="4657420"/>
              <a:chExt cx="462630" cy="430709"/>
            </a:xfrm>
          </p:grpSpPr>
          <p:sp>
            <p:nvSpPr>
              <p:cNvPr id="153" name="Oval 453"/>
              <p:cNvSpPr/>
              <p:nvPr/>
            </p:nvSpPr>
            <p:spPr>
              <a:xfrm>
                <a:off x="9406111" y="4698128"/>
                <a:ext cx="390000" cy="390001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54" name="Oval 115"/>
              <p:cNvSpPr/>
              <p:nvPr/>
            </p:nvSpPr>
            <p:spPr>
              <a:xfrm rot="3320175">
                <a:off x="9379001" y="4611900"/>
                <a:ext cx="329407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44" name="Group 461"/>
            <p:cNvGrpSpPr>
              <a:grpSpLocks noChangeAspect="1"/>
            </p:cNvGrpSpPr>
            <p:nvPr/>
          </p:nvGrpSpPr>
          <p:grpSpPr>
            <a:xfrm flipH="1">
              <a:off x="552128" y="11153674"/>
              <a:ext cx="42354" cy="38651"/>
              <a:chOff x="9325523" y="4693047"/>
              <a:chExt cx="470595" cy="429455"/>
            </a:xfrm>
          </p:grpSpPr>
          <p:sp>
            <p:nvSpPr>
              <p:cNvPr id="151" name="Oval 451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52" name="Oval 452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45" name="Group 464"/>
            <p:cNvGrpSpPr>
              <a:grpSpLocks noChangeAspect="1"/>
            </p:cNvGrpSpPr>
            <p:nvPr/>
          </p:nvGrpSpPr>
          <p:grpSpPr>
            <a:xfrm flipH="1">
              <a:off x="624136" y="11153328"/>
              <a:ext cx="41641" cy="39342"/>
              <a:chOff x="9333500" y="4719753"/>
              <a:chExt cx="462676" cy="437135"/>
            </a:xfrm>
          </p:grpSpPr>
          <p:sp>
            <p:nvSpPr>
              <p:cNvPr id="149" name="Oval 449"/>
              <p:cNvSpPr/>
              <p:nvPr/>
            </p:nvSpPr>
            <p:spPr>
              <a:xfrm>
                <a:off x="9406174" y="4766888"/>
                <a:ext cx="390002" cy="39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50" name="Oval 450"/>
              <p:cNvSpPr/>
              <p:nvPr/>
            </p:nvSpPr>
            <p:spPr>
              <a:xfrm rot="3320175">
                <a:off x="9379021" y="4674232"/>
                <a:ext cx="329406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46" name="Group 467"/>
            <p:cNvGrpSpPr>
              <a:grpSpLocks noChangeAspect="1"/>
            </p:cNvGrpSpPr>
            <p:nvPr/>
          </p:nvGrpSpPr>
          <p:grpSpPr>
            <a:xfrm flipH="1">
              <a:off x="696144" y="11157390"/>
              <a:ext cx="37840" cy="31218"/>
              <a:chOff x="-805028" y="6797528"/>
              <a:chExt cx="252267" cy="208120"/>
            </a:xfrm>
          </p:grpSpPr>
          <p:sp>
            <p:nvSpPr>
              <p:cNvPr id="147" name="Oval 447"/>
              <p:cNvSpPr/>
              <p:nvPr/>
            </p:nvSpPr>
            <p:spPr>
              <a:xfrm>
                <a:off x="-744016" y="6832848"/>
                <a:ext cx="172800" cy="1728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48" name="Oval 448"/>
              <p:cNvSpPr/>
              <p:nvPr/>
            </p:nvSpPr>
            <p:spPr>
              <a:xfrm rot="3320175">
                <a:off x="-777716" y="6770216"/>
                <a:ext cx="197644" cy="25226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69" name="Group 113"/>
          <p:cNvGrpSpPr>
            <a:grpSpLocks noChangeAspect="1"/>
          </p:cNvGrpSpPr>
          <p:nvPr/>
        </p:nvGrpSpPr>
        <p:grpSpPr>
          <a:xfrm flipH="1">
            <a:off x="160800" y="11795637"/>
            <a:ext cx="78071" cy="72683"/>
            <a:chOff x="9333481" y="4657420"/>
            <a:chExt cx="462630" cy="430709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sp>
          <p:nvSpPr>
            <p:cNvPr id="139" name="Oval 460"/>
            <p:cNvSpPr/>
            <p:nvPr/>
          </p:nvSpPr>
          <p:spPr>
            <a:xfrm>
              <a:off x="9406111" y="4698128"/>
              <a:ext cx="390000" cy="390001"/>
            </a:xfrm>
            <a:prstGeom prst="ellipse">
              <a:avLst/>
            </a:prstGeom>
            <a:solidFill>
              <a:srgbClr val="E614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140" name="Oval 115"/>
            <p:cNvSpPr/>
            <p:nvPr/>
          </p:nvSpPr>
          <p:spPr>
            <a:xfrm rot="3320175">
              <a:off x="9379001" y="4611900"/>
              <a:ext cx="329407" cy="420448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70" name="Group 75"/>
          <p:cNvGrpSpPr>
            <a:grpSpLocks noChangeAspect="1"/>
          </p:cNvGrpSpPr>
          <p:nvPr/>
        </p:nvGrpSpPr>
        <p:grpSpPr>
          <a:xfrm flipH="1">
            <a:off x="160822" y="12204408"/>
            <a:ext cx="75637" cy="69325"/>
            <a:chOff x="9347902" y="4608546"/>
            <a:chExt cx="448208" cy="410814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sp>
          <p:nvSpPr>
            <p:cNvPr id="137" name="Oval 463"/>
            <p:cNvSpPr/>
            <p:nvPr/>
          </p:nvSpPr>
          <p:spPr>
            <a:xfrm>
              <a:off x="9406110" y="4629360"/>
              <a:ext cx="390000" cy="390000"/>
            </a:xfrm>
            <a:prstGeom prst="ellipse">
              <a:avLst/>
            </a:prstGeom>
            <a:solidFill>
              <a:srgbClr val="FFA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138" name="Oval 464"/>
            <p:cNvSpPr/>
            <p:nvPr/>
          </p:nvSpPr>
          <p:spPr>
            <a:xfrm rot="3320175">
              <a:off x="9393421" y="4563027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71" name="Group 75"/>
          <p:cNvGrpSpPr>
            <a:grpSpLocks noChangeAspect="1"/>
          </p:cNvGrpSpPr>
          <p:nvPr/>
        </p:nvGrpSpPr>
        <p:grpSpPr>
          <a:xfrm flipH="1">
            <a:off x="160822" y="12070746"/>
            <a:ext cx="75637" cy="69325"/>
            <a:chOff x="9347902" y="4608546"/>
            <a:chExt cx="448208" cy="410814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sp>
          <p:nvSpPr>
            <p:cNvPr id="135" name="Oval 466"/>
            <p:cNvSpPr/>
            <p:nvPr/>
          </p:nvSpPr>
          <p:spPr>
            <a:xfrm>
              <a:off x="9406110" y="4629360"/>
              <a:ext cx="390000" cy="390000"/>
            </a:xfrm>
            <a:prstGeom prst="ellipse">
              <a:avLst/>
            </a:prstGeom>
            <a:solidFill>
              <a:srgbClr val="FFA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136" name="Oval 467"/>
            <p:cNvSpPr/>
            <p:nvPr/>
          </p:nvSpPr>
          <p:spPr>
            <a:xfrm rot="3320175">
              <a:off x="9393421" y="4563027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grpSp>
        <p:nvGrpSpPr>
          <p:cNvPr id="72" name="Group 468"/>
          <p:cNvGrpSpPr>
            <a:grpSpLocks noChangeAspect="1"/>
          </p:cNvGrpSpPr>
          <p:nvPr/>
        </p:nvGrpSpPr>
        <p:grpSpPr>
          <a:xfrm>
            <a:off x="160824" y="11932644"/>
            <a:ext cx="348109" cy="73766"/>
            <a:chOff x="480120" y="11873408"/>
            <a:chExt cx="185657" cy="39342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26" name="Group 113"/>
            <p:cNvGrpSpPr>
              <a:grpSpLocks noChangeAspect="1"/>
            </p:cNvGrpSpPr>
            <p:nvPr/>
          </p:nvGrpSpPr>
          <p:grpSpPr>
            <a:xfrm flipH="1">
              <a:off x="480120" y="11873697"/>
              <a:ext cx="41637" cy="38764"/>
              <a:chOff x="9333481" y="4657420"/>
              <a:chExt cx="462630" cy="430709"/>
            </a:xfrm>
          </p:grpSpPr>
          <p:sp>
            <p:nvSpPr>
              <p:cNvPr id="133" name="Oval 476"/>
              <p:cNvSpPr/>
              <p:nvPr/>
            </p:nvSpPr>
            <p:spPr>
              <a:xfrm>
                <a:off x="9406111" y="4698128"/>
                <a:ext cx="390000" cy="390001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34" name="Oval 115"/>
              <p:cNvSpPr/>
              <p:nvPr/>
            </p:nvSpPr>
            <p:spPr>
              <a:xfrm rot="3320175">
                <a:off x="9379001" y="4611900"/>
                <a:ext cx="329407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27" name="Group 461"/>
            <p:cNvGrpSpPr>
              <a:grpSpLocks noChangeAspect="1"/>
            </p:cNvGrpSpPr>
            <p:nvPr/>
          </p:nvGrpSpPr>
          <p:grpSpPr>
            <a:xfrm flipH="1">
              <a:off x="552128" y="11873754"/>
              <a:ext cx="42354" cy="38651"/>
              <a:chOff x="9325523" y="4693047"/>
              <a:chExt cx="470595" cy="429455"/>
            </a:xfrm>
          </p:grpSpPr>
          <p:sp>
            <p:nvSpPr>
              <p:cNvPr id="131" name="Oval 474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32" name="Oval 475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28" name="Group 464"/>
            <p:cNvGrpSpPr>
              <a:grpSpLocks noChangeAspect="1"/>
            </p:cNvGrpSpPr>
            <p:nvPr/>
          </p:nvGrpSpPr>
          <p:grpSpPr>
            <a:xfrm flipH="1">
              <a:off x="624136" y="11873408"/>
              <a:ext cx="41641" cy="39342"/>
              <a:chOff x="9333500" y="4719753"/>
              <a:chExt cx="462676" cy="437135"/>
            </a:xfrm>
          </p:grpSpPr>
          <p:sp>
            <p:nvSpPr>
              <p:cNvPr id="129" name="Oval 472"/>
              <p:cNvSpPr/>
              <p:nvPr/>
            </p:nvSpPr>
            <p:spPr>
              <a:xfrm>
                <a:off x="9406174" y="4766888"/>
                <a:ext cx="390002" cy="39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30" name="Oval 473"/>
              <p:cNvSpPr/>
              <p:nvPr/>
            </p:nvSpPr>
            <p:spPr>
              <a:xfrm rot="3320175">
                <a:off x="9379021" y="4674232"/>
                <a:ext cx="329406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73" name="Group 478"/>
          <p:cNvGrpSpPr>
            <a:grpSpLocks noChangeAspect="1"/>
          </p:cNvGrpSpPr>
          <p:nvPr/>
        </p:nvGrpSpPr>
        <p:grpSpPr>
          <a:xfrm>
            <a:off x="160823" y="11106587"/>
            <a:ext cx="746029" cy="73765"/>
            <a:chOff x="336104" y="11153328"/>
            <a:chExt cx="397880" cy="39342"/>
          </a:xfr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08" name="Group 75"/>
            <p:cNvGrpSpPr>
              <a:grpSpLocks noChangeAspect="1"/>
            </p:cNvGrpSpPr>
            <p:nvPr/>
          </p:nvGrpSpPr>
          <p:grpSpPr>
            <a:xfrm flipH="1">
              <a:off x="336104" y="11154513"/>
              <a:ext cx="40339" cy="36973"/>
              <a:chOff x="9347902" y="4608546"/>
              <a:chExt cx="448208" cy="410814"/>
            </a:xfrm>
          </p:grpSpPr>
          <p:sp>
            <p:nvSpPr>
              <p:cNvPr id="124" name="Oval 495"/>
              <p:cNvSpPr/>
              <p:nvPr/>
            </p:nvSpPr>
            <p:spPr>
              <a:xfrm>
                <a:off x="9406110" y="4629360"/>
                <a:ext cx="390000" cy="390000"/>
              </a:xfrm>
              <a:prstGeom prst="ellipse">
                <a:avLst/>
              </a:prstGeom>
              <a:solidFill>
                <a:srgbClr val="FFA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25" name="Oval 496"/>
              <p:cNvSpPr/>
              <p:nvPr/>
            </p:nvSpPr>
            <p:spPr>
              <a:xfrm rot="3320175">
                <a:off x="9393421" y="4563027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09" name="Group 198"/>
            <p:cNvGrpSpPr>
              <a:grpSpLocks noChangeAspect="1"/>
            </p:cNvGrpSpPr>
            <p:nvPr/>
          </p:nvGrpSpPr>
          <p:grpSpPr>
            <a:xfrm flipH="1">
              <a:off x="408112" y="11153562"/>
              <a:ext cx="41638" cy="38874"/>
              <a:chOff x="9333468" y="4621806"/>
              <a:chExt cx="462643" cy="431932"/>
            </a:xfrm>
          </p:grpSpPr>
          <p:sp>
            <p:nvSpPr>
              <p:cNvPr id="122" name="Oval 493"/>
              <p:cNvSpPr/>
              <p:nvPr/>
            </p:nvSpPr>
            <p:spPr>
              <a:xfrm>
                <a:off x="9406111" y="4663738"/>
                <a:ext cx="390000" cy="390000"/>
              </a:xfrm>
              <a:prstGeom prst="ellipse">
                <a:avLst/>
              </a:prstGeom>
              <a:solidFill>
                <a:srgbClr val="0064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23" name="Oval 494"/>
              <p:cNvSpPr/>
              <p:nvPr/>
            </p:nvSpPr>
            <p:spPr>
              <a:xfrm rot="3320175">
                <a:off x="9378988" y="4576286"/>
                <a:ext cx="329407" cy="42044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10" name="Group 113"/>
            <p:cNvGrpSpPr>
              <a:grpSpLocks noChangeAspect="1"/>
            </p:cNvGrpSpPr>
            <p:nvPr/>
          </p:nvGrpSpPr>
          <p:grpSpPr>
            <a:xfrm flipH="1">
              <a:off x="480120" y="11153617"/>
              <a:ext cx="41637" cy="38764"/>
              <a:chOff x="9333481" y="4657420"/>
              <a:chExt cx="462630" cy="430709"/>
            </a:xfrm>
          </p:grpSpPr>
          <p:sp>
            <p:nvSpPr>
              <p:cNvPr id="120" name="Oval 491"/>
              <p:cNvSpPr/>
              <p:nvPr/>
            </p:nvSpPr>
            <p:spPr>
              <a:xfrm>
                <a:off x="9406111" y="4698128"/>
                <a:ext cx="390000" cy="390001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21" name="Oval 115"/>
              <p:cNvSpPr/>
              <p:nvPr/>
            </p:nvSpPr>
            <p:spPr>
              <a:xfrm rot="3320175">
                <a:off x="9379001" y="4611900"/>
                <a:ext cx="329407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11" name="Group 461"/>
            <p:cNvGrpSpPr>
              <a:grpSpLocks noChangeAspect="1"/>
            </p:cNvGrpSpPr>
            <p:nvPr/>
          </p:nvGrpSpPr>
          <p:grpSpPr>
            <a:xfrm flipH="1">
              <a:off x="552128" y="11153674"/>
              <a:ext cx="42354" cy="38651"/>
              <a:chOff x="9325523" y="4693047"/>
              <a:chExt cx="470595" cy="429455"/>
            </a:xfrm>
          </p:grpSpPr>
          <p:sp>
            <p:nvSpPr>
              <p:cNvPr id="118" name="Oval 489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19" name="Oval 490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12" name="Group 464"/>
            <p:cNvGrpSpPr>
              <a:grpSpLocks noChangeAspect="1"/>
            </p:cNvGrpSpPr>
            <p:nvPr/>
          </p:nvGrpSpPr>
          <p:grpSpPr>
            <a:xfrm flipH="1">
              <a:off x="624136" y="11153328"/>
              <a:ext cx="41641" cy="39342"/>
              <a:chOff x="9333500" y="4719753"/>
              <a:chExt cx="462676" cy="437135"/>
            </a:xfrm>
          </p:grpSpPr>
          <p:sp>
            <p:nvSpPr>
              <p:cNvPr id="116" name="Oval 487"/>
              <p:cNvSpPr/>
              <p:nvPr/>
            </p:nvSpPr>
            <p:spPr>
              <a:xfrm>
                <a:off x="9406174" y="4766888"/>
                <a:ext cx="390002" cy="390000"/>
              </a:xfrm>
              <a:prstGeom prst="ellipse">
                <a:avLst/>
              </a:prstGeom>
              <a:solidFill>
                <a:srgbClr val="FFDC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17" name="Oval 488"/>
              <p:cNvSpPr/>
              <p:nvPr/>
            </p:nvSpPr>
            <p:spPr>
              <a:xfrm rot="3320175">
                <a:off x="9379021" y="4674232"/>
                <a:ext cx="329406" cy="420448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13" name="Group 467"/>
            <p:cNvGrpSpPr>
              <a:grpSpLocks noChangeAspect="1"/>
            </p:cNvGrpSpPr>
            <p:nvPr/>
          </p:nvGrpSpPr>
          <p:grpSpPr>
            <a:xfrm flipH="1">
              <a:off x="696144" y="11157390"/>
              <a:ext cx="37840" cy="31218"/>
              <a:chOff x="-805028" y="6797528"/>
              <a:chExt cx="252267" cy="208120"/>
            </a:xfrm>
          </p:grpSpPr>
          <p:sp>
            <p:nvSpPr>
              <p:cNvPr id="114" name="Oval 485"/>
              <p:cNvSpPr/>
              <p:nvPr/>
            </p:nvSpPr>
            <p:spPr>
              <a:xfrm>
                <a:off x="-744016" y="6832848"/>
                <a:ext cx="172800" cy="1728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15" name="Oval 486"/>
              <p:cNvSpPr/>
              <p:nvPr/>
            </p:nvSpPr>
            <p:spPr>
              <a:xfrm rot="3320175">
                <a:off x="-777716" y="6770216"/>
                <a:ext cx="197644" cy="252267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74" name="Group 549"/>
          <p:cNvGrpSpPr/>
          <p:nvPr/>
        </p:nvGrpSpPr>
        <p:grpSpPr>
          <a:xfrm>
            <a:off x="7587802" y="1868425"/>
            <a:ext cx="1296144" cy="1332919"/>
            <a:chOff x="7656350" y="1798067"/>
            <a:chExt cx="1296144" cy="1332919"/>
          </a:xfrm>
        </p:grpSpPr>
        <p:grpSp>
          <p:nvGrpSpPr>
            <p:cNvPr id="101" name="Group 150"/>
            <p:cNvGrpSpPr/>
            <p:nvPr/>
          </p:nvGrpSpPr>
          <p:grpSpPr>
            <a:xfrm>
              <a:off x="7656350" y="1834986"/>
              <a:ext cx="1296144" cy="1296000"/>
              <a:chOff x="5304656" y="352128"/>
              <a:chExt cx="1296144" cy="1296000"/>
            </a:xfrm>
          </p:grpSpPr>
          <p:sp>
            <p:nvSpPr>
              <p:cNvPr id="106" name="Freeform 151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107" name="Chord 152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E61400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102" name="Rectangle 230"/>
            <p:cNvSpPr/>
            <p:nvPr/>
          </p:nvSpPr>
          <p:spPr>
            <a:xfrm>
              <a:off x="7711827" y="2409825"/>
              <a:ext cx="12355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Acetazolamide:</a:t>
              </a:r>
            </a:p>
            <a:p>
              <a:pPr algn="ctr"/>
              <a:r>
                <a:rPr lang="da-DK" sz="600" i="1" dirty="0">
                  <a:latin typeface="Arial Narrow" pitchFamily="34" charset="0"/>
                </a:rPr>
                <a:t>t</a:t>
              </a:r>
              <a:r>
                <a:rPr lang="da-DK" sz="600" i="1" dirty="0" smtClean="0">
                  <a:latin typeface="Arial Narrow" pitchFamily="34" charset="0"/>
                </a:rPr>
                <a:t>ablet </a:t>
              </a:r>
              <a:r>
                <a:rPr lang="da-DK" sz="600" b="1" i="1" dirty="0" smtClean="0">
                  <a:latin typeface="Arial Narrow" pitchFamily="34" charset="0"/>
                </a:rPr>
                <a:t>Diamox</a:t>
              </a:r>
              <a:r>
                <a:rPr lang="da-DK" sz="600" i="1" dirty="0" smtClean="0">
                  <a:latin typeface="Arial Narrow" pitchFamily="34" charset="0"/>
                </a:rPr>
                <a:t> 250 mg,</a:t>
              </a:r>
            </a:p>
            <a:p>
              <a:pPr algn="ctr"/>
              <a:r>
                <a:rPr lang="da-DK" sz="600" i="1" dirty="0" smtClean="0">
                  <a:latin typeface="Arial Narrow" pitchFamily="34" charset="0"/>
                </a:rPr>
                <a:t>tablet </a:t>
              </a:r>
              <a:r>
                <a:rPr lang="da-DK" sz="600" b="1" i="1" dirty="0" smtClean="0">
                  <a:latin typeface="Arial Narrow" pitchFamily="34" charset="0"/>
                </a:rPr>
                <a:t>Glaupax</a:t>
              </a:r>
              <a:r>
                <a:rPr lang="da-DK" sz="600" i="1" dirty="0" smtClean="0">
                  <a:latin typeface="Arial Narrow" pitchFamily="34" charset="0"/>
                </a:rPr>
                <a:t> 250 mg,</a:t>
              </a:r>
            </a:p>
            <a:p>
              <a:pPr algn="ctr"/>
              <a:r>
                <a:rPr lang="de-DE" sz="600" i="1" dirty="0" smtClean="0">
                  <a:latin typeface="Arial Narrow" pitchFamily="34" charset="0"/>
                </a:rPr>
                <a:t>capsule </a:t>
              </a:r>
              <a:r>
                <a:rPr lang="de-DE" sz="600" b="1" i="1" dirty="0" smtClean="0">
                  <a:latin typeface="Arial Narrow" pitchFamily="34" charset="0"/>
                </a:rPr>
                <a:t>Diamox SR</a:t>
              </a:r>
              <a:r>
                <a:rPr lang="de-DE" sz="600" i="1" dirty="0" smtClean="0">
                  <a:latin typeface="Arial Narrow" pitchFamily="34" charset="0"/>
                </a:rPr>
                <a:t> 250 mg</a:t>
              </a:r>
              <a:endParaRPr lang="de-DE" sz="600" i="1" dirty="0">
                <a:latin typeface="Arial Narrow" pitchFamily="34" charset="0"/>
              </a:endParaRPr>
            </a:p>
          </p:txBody>
        </p:sp>
        <p:sp>
          <p:nvSpPr>
            <p:cNvPr id="103" name="Rectangle 244"/>
            <p:cNvSpPr/>
            <p:nvPr/>
          </p:nvSpPr>
          <p:spPr>
            <a:xfrm>
              <a:off x="7674570" y="1905571"/>
              <a:ext cx="12481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ORAL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CARBONIC ANHYDRASE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INHIBITORS</a:t>
              </a:r>
              <a:endParaRPr lang="da-DK" sz="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pic>
          <p:nvPicPr>
            <p:cNvPr id="104" name="Picture 4" descr="D:\Dropbox\Dokumenter\Oftalmologi\3_Projekter\Glaukom\GLAUCOMEDICS.COM\3_Skabeloner\Capsulesmall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40155" y="1798067"/>
              <a:ext cx="180000" cy="180000"/>
            </a:xfrm>
            <a:prstGeom prst="rect">
              <a:avLst/>
            </a:prstGeom>
            <a:noFill/>
          </p:spPr>
        </p:pic>
        <p:pic>
          <p:nvPicPr>
            <p:cNvPr id="105" name="Picture 5" descr="D:\Dropbox\Dokumenter\Oftalmologi\3_Projekter\Glaukom\GLAUCOMEDICS.COM\3_Skabeloner\Tabletsmall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135620" y="1852995"/>
              <a:ext cx="180000" cy="117000"/>
            </a:xfrm>
            <a:prstGeom prst="rect">
              <a:avLst/>
            </a:prstGeom>
            <a:noFill/>
          </p:spPr>
        </p:pic>
      </p:grpSp>
      <p:sp>
        <p:nvSpPr>
          <p:cNvPr id="79" name="Rectangle 511"/>
          <p:cNvSpPr/>
          <p:nvPr/>
        </p:nvSpPr>
        <p:spPr>
          <a:xfrm>
            <a:off x="3229176" y="10807913"/>
            <a:ext cx="3066564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da-DK" sz="600" dirty="0" smtClean="0">
                <a:latin typeface="Arial Narrow" pitchFamily="34" charset="0"/>
              </a:rPr>
              <a:t> Eye drops if not stated </a:t>
            </a:r>
            <a:r>
              <a:rPr lang="da-DK" sz="600" dirty="0" smtClean="0">
                <a:latin typeface="Arial Narrow" pitchFamily="34" charset="0"/>
              </a:rPr>
              <a:t>otherwise</a:t>
            </a:r>
          </a:p>
          <a:p>
            <a:pPr>
              <a:buFont typeface="Arial" pitchFamily="34" charset="0"/>
              <a:buChar char="•"/>
            </a:pPr>
            <a:endParaRPr lang="da-DK" sz="6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600" dirty="0" smtClean="0">
                <a:latin typeface="Arial Narrow" pitchFamily="34" charset="0"/>
              </a:rPr>
              <a:t> The concentration of timolol in all the fixed combination drops is 5 mg/ml</a:t>
            </a:r>
          </a:p>
          <a:p>
            <a:pPr>
              <a:buFont typeface="Arial" pitchFamily="34" charset="0"/>
              <a:buChar char="•"/>
            </a:pPr>
            <a:endParaRPr lang="da-DK" sz="6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600" dirty="0" smtClean="0">
                <a:latin typeface="Arial Narrow" pitchFamily="34" charset="0"/>
              </a:rPr>
              <a:t> </a:t>
            </a:r>
            <a:r>
              <a:rPr lang="da-DK" sz="600" dirty="0" smtClean="0">
                <a:latin typeface="Arial Narrow" pitchFamily="34" charset="0"/>
              </a:rPr>
              <a:t>Drug concentration is only stated if more than one exists</a:t>
            </a:r>
          </a:p>
          <a:p>
            <a:pPr>
              <a:buFont typeface="Arial" pitchFamily="34" charset="0"/>
              <a:buChar char="•"/>
            </a:pPr>
            <a:endParaRPr lang="da-DK" sz="6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600" dirty="0" smtClean="0">
                <a:latin typeface="Arial Narrow" pitchFamily="34" charset="0"/>
              </a:rPr>
              <a:t> </a:t>
            </a:r>
            <a:r>
              <a:rPr lang="da-DK" sz="600" dirty="0" smtClean="0">
                <a:latin typeface="Arial Narrow" pitchFamily="34" charset="0"/>
              </a:rPr>
              <a:t>Latanoprost ,Tafluprost  and Pilocarpine storage: </a:t>
            </a:r>
          </a:p>
          <a:p>
            <a:r>
              <a:rPr lang="da-DK" sz="600" dirty="0">
                <a:latin typeface="Arial Narrow" pitchFamily="34" charset="0"/>
              </a:rPr>
              <a:t> </a:t>
            </a:r>
            <a:r>
              <a:rPr lang="da-DK" sz="600" dirty="0" smtClean="0">
                <a:latin typeface="Arial Narrow" pitchFamily="34" charset="0"/>
              </a:rPr>
              <a:t> </a:t>
            </a:r>
            <a:endParaRPr lang="da-DK" sz="600" dirty="0" smtClean="0">
              <a:latin typeface="Arial Narrow" pitchFamily="34" charset="0"/>
            </a:endParaRPr>
          </a:p>
          <a:p>
            <a:r>
              <a:rPr lang="da-DK" sz="600" dirty="0" smtClean="0">
                <a:latin typeface="Arial Narrow" pitchFamily="34" charset="0"/>
              </a:rPr>
              <a:t>         </a:t>
            </a:r>
            <a:r>
              <a:rPr lang="da-DK" sz="600" dirty="0" smtClean="0">
                <a:latin typeface="Arial Narrow" pitchFamily="34" charset="0"/>
              </a:rPr>
              <a:t>- BEFORE opening keep refridgerated at 2-8°C </a:t>
            </a:r>
            <a:r>
              <a:rPr lang="da-DK" sz="600" dirty="0">
                <a:latin typeface="Arial Narrow" pitchFamily="34" charset="0"/>
              </a:rPr>
              <a:t> </a:t>
            </a:r>
            <a:r>
              <a:rPr lang="da-DK" sz="600" dirty="0" smtClean="0">
                <a:latin typeface="Arial Narrow" pitchFamily="34" charset="0"/>
              </a:rPr>
              <a:t>-  AFTER opening at room temperature &lt;25°C</a:t>
            </a:r>
          </a:p>
          <a:p>
            <a:pPr>
              <a:buFont typeface="Arial" pitchFamily="34" charset="0"/>
              <a:buChar char="•"/>
            </a:pPr>
            <a:endParaRPr lang="da-DK" sz="6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600" dirty="0" smtClean="0">
                <a:latin typeface="Arial Narrow" pitchFamily="34" charset="0"/>
              </a:rPr>
              <a:t> </a:t>
            </a:r>
            <a:r>
              <a:rPr lang="da-DK" sz="600" dirty="0" smtClean="0">
                <a:latin typeface="Arial Narrow" pitchFamily="34" charset="0"/>
              </a:rPr>
              <a:t>Other drops can be kept at room temperature &lt;25°C</a:t>
            </a:r>
          </a:p>
        </p:txBody>
      </p:sp>
      <p:sp>
        <p:nvSpPr>
          <p:cNvPr id="80" name="Rectangle 512"/>
          <p:cNvSpPr/>
          <p:nvPr/>
        </p:nvSpPr>
        <p:spPr>
          <a:xfrm>
            <a:off x="7396348" y="11799750"/>
            <a:ext cx="2136304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700" b="1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Translator :</a:t>
            </a:r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Your name and title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Clinic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Country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Email adress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(consider creating a new mailbox dedicated to this purpose)</a:t>
            </a:r>
          </a:p>
        </p:txBody>
      </p:sp>
      <p:grpSp>
        <p:nvGrpSpPr>
          <p:cNvPr id="81" name="Group 548"/>
          <p:cNvGrpSpPr/>
          <p:nvPr/>
        </p:nvGrpSpPr>
        <p:grpSpPr>
          <a:xfrm>
            <a:off x="6532982" y="2379600"/>
            <a:ext cx="1296144" cy="1823805"/>
            <a:chOff x="6601530" y="2309242"/>
            <a:chExt cx="1296144" cy="1823805"/>
          </a:xfrm>
        </p:grpSpPr>
        <p:grpSp>
          <p:nvGrpSpPr>
            <p:cNvPr id="84" name="Group 153"/>
            <p:cNvGrpSpPr/>
            <p:nvPr/>
          </p:nvGrpSpPr>
          <p:grpSpPr>
            <a:xfrm>
              <a:off x="6601530" y="2399070"/>
              <a:ext cx="1296144" cy="1733977"/>
              <a:chOff x="5304656" y="352128"/>
              <a:chExt cx="1296144" cy="1733977"/>
            </a:xfrm>
          </p:grpSpPr>
          <p:sp>
            <p:nvSpPr>
              <p:cNvPr id="90" name="Isosceles Triangle 154"/>
              <p:cNvSpPr/>
              <p:nvPr/>
            </p:nvSpPr>
            <p:spPr>
              <a:xfrm rot="12780782">
                <a:off x="5411227" y="1327239"/>
                <a:ext cx="102403" cy="758866"/>
              </a:xfrm>
              <a:prstGeom prst="triangle">
                <a:avLst/>
              </a:prstGeom>
              <a:solidFill>
                <a:srgbClr val="E61400"/>
              </a:solidFill>
              <a:ln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91" name="Freeform 155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92" name="Chord 156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E61400"/>
              </a:solidFill>
              <a:ln w="6350">
                <a:solidFill>
                  <a:srgbClr val="E61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85" name="Rectangle 227"/>
            <p:cNvSpPr/>
            <p:nvPr/>
          </p:nvSpPr>
          <p:spPr>
            <a:xfrm>
              <a:off x="6672808" y="3016424"/>
              <a:ext cx="117616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Dorzolamide:</a:t>
              </a:r>
            </a:p>
            <a:p>
              <a:pPr algn="ctr"/>
              <a:r>
                <a:rPr lang="da-DK" sz="600" b="1" i="1" dirty="0" smtClean="0">
                  <a:latin typeface="Arial Narrow" pitchFamily="34" charset="0"/>
                </a:rPr>
                <a:t>Trusopt ukons.</a:t>
              </a:r>
              <a:r>
                <a:rPr lang="da-DK" sz="600" i="1" dirty="0" smtClean="0">
                  <a:latin typeface="Arial Narrow" pitchFamily="34" charset="0"/>
                </a:rPr>
                <a:t> unit dose</a:t>
              </a:r>
              <a:endParaRPr lang="da-DK" sz="600" i="1" dirty="0">
                <a:latin typeface="Arial Narrow" pitchFamily="34" charset="0"/>
              </a:endParaRPr>
            </a:p>
          </p:txBody>
        </p:sp>
        <p:grpSp>
          <p:nvGrpSpPr>
            <p:cNvPr id="86" name="Group 341"/>
            <p:cNvGrpSpPr>
              <a:grpSpLocks noChangeAspect="1"/>
            </p:cNvGrpSpPr>
            <p:nvPr/>
          </p:nvGrpSpPr>
          <p:grpSpPr>
            <a:xfrm>
              <a:off x="7166992" y="2309242"/>
              <a:ext cx="144684" cy="143628"/>
              <a:chOff x="9697144" y="4600600"/>
              <a:chExt cx="482280" cy="478760"/>
            </a:xfrm>
          </p:grpSpPr>
          <p:sp>
            <p:nvSpPr>
              <p:cNvPr id="88" name="Oval 342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89" name="Oval 343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87" name="Rectangle 513"/>
            <p:cNvSpPr/>
            <p:nvPr/>
          </p:nvSpPr>
          <p:spPr>
            <a:xfrm>
              <a:off x="6621413" y="2441575"/>
              <a:ext cx="12481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CARBONIC 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ANHYDRASE</a:t>
              </a:r>
            </a:p>
            <a:p>
              <a:pPr algn="ctr"/>
              <a:r>
                <a:rPr lang="da-DK" sz="800" b="1" dirty="0" smtClean="0">
                  <a:solidFill>
                    <a:schemeClr val="bg1"/>
                  </a:solidFill>
                  <a:latin typeface="Arial Narrow" pitchFamily="34" charset="0"/>
                </a:rPr>
                <a:t>INHIBITORS</a:t>
              </a:r>
              <a:endParaRPr lang="da-DK" sz="8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82" name="Down Arrow 514"/>
          <p:cNvSpPr/>
          <p:nvPr/>
        </p:nvSpPr>
        <p:spPr>
          <a:xfrm>
            <a:off x="555588" y="9351478"/>
            <a:ext cx="3960440" cy="3168352"/>
          </a:xfrm>
          <a:prstGeom prst="down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 smtClean="0"/>
              <a:t>See also page 2</a:t>
            </a:r>
          </a:p>
          <a:p>
            <a:pPr algn="ctr"/>
            <a:r>
              <a:rPr lang="da-DK" dirty="0" smtClean="0"/>
              <a:t>for more objects and instructions</a:t>
            </a:r>
            <a:endParaRPr lang="da-DK" dirty="0"/>
          </a:p>
        </p:txBody>
      </p:sp>
      <p:sp>
        <p:nvSpPr>
          <p:cNvPr id="83" name="Rectangle 556"/>
          <p:cNvSpPr/>
          <p:nvPr/>
        </p:nvSpPr>
        <p:spPr>
          <a:xfrm>
            <a:off x="7972412" y="1214574"/>
            <a:ext cx="1440160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700" b="1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Concept developed by :</a:t>
            </a:r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Dr. Jan Henrik Simonsen MD</a:t>
            </a:r>
          </a:p>
          <a:p>
            <a:r>
              <a:rPr lang="da-DK" sz="700" dirty="0" smtClean="0">
                <a:latin typeface="Arial Narrow" pitchFamily="34" charset="0"/>
                <a:ea typeface="Verdana" pitchFamily="34" charset="0"/>
                <a:cs typeface="Verdana" pitchFamily="34" charset="0"/>
              </a:rPr>
              <a:t>Aalborg University Hospital, Denmark</a:t>
            </a:r>
          </a:p>
        </p:txBody>
      </p:sp>
    </p:spTree>
    <p:extLst>
      <p:ext uri="{BB962C8B-B14F-4D97-AF65-F5344CB8AC3E}">
        <p14:creationId xmlns:p14="http://schemas.microsoft.com/office/powerpoint/2010/main" xmlns="" val="133764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9"/>
          <p:cNvSpPr/>
          <p:nvPr/>
        </p:nvSpPr>
        <p:spPr>
          <a:xfrm>
            <a:off x="132048" y="8426549"/>
            <a:ext cx="9337104" cy="31683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/>
          </a:p>
        </p:txBody>
      </p:sp>
      <p:sp>
        <p:nvSpPr>
          <p:cNvPr id="5" name="Rectangle 37"/>
          <p:cNvSpPr/>
          <p:nvPr/>
        </p:nvSpPr>
        <p:spPr>
          <a:xfrm>
            <a:off x="296702" y="8695531"/>
            <a:ext cx="309634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/>
          </a:p>
        </p:txBody>
      </p:sp>
      <p:sp>
        <p:nvSpPr>
          <p:cNvPr id="6" name="Rectangle 3"/>
          <p:cNvSpPr/>
          <p:nvPr/>
        </p:nvSpPr>
        <p:spPr>
          <a:xfrm>
            <a:off x="1232806" y="1206699"/>
            <a:ext cx="5688632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2000" dirty="0" smtClean="0">
                <a:solidFill>
                  <a:schemeClr val="tx1"/>
                </a:solidFill>
              </a:rPr>
              <a:t>Content in information area is optional. </a:t>
            </a:r>
          </a:p>
          <a:p>
            <a:pPr algn="ctr"/>
            <a:r>
              <a:rPr lang="da-DK" sz="2000" dirty="0" smtClean="0">
                <a:solidFill>
                  <a:schemeClr val="tx1"/>
                </a:solidFill>
              </a:rPr>
              <a:t>Change if other information is more relevant.</a:t>
            </a: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1232806" y="2214811"/>
            <a:ext cx="6024736" cy="418576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00" dirty="0" smtClean="0">
                <a:latin typeface="Arial Narrow" pitchFamily="34" charset="0"/>
              </a:rPr>
              <a:t>Color codes RGB-values</a:t>
            </a:r>
          </a:p>
          <a:p>
            <a:endParaRPr lang="da-DK" sz="1400" dirty="0" smtClean="0">
              <a:latin typeface="Arial Narrow" pitchFamily="34" charset="0"/>
            </a:endParaRPr>
          </a:p>
          <a:p>
            <a:r>
              <a:rPr lang="da-DK" sz="1400" dirty="0" smtClean="0">
                <a:latin typeface="Arial Narrow" pitchFamily="34" charset="0"/>
              </a:rPr>
              <a:t>Orange	r255	g160	b0</a:t>
            </a:r>
          </a:p>
          <a:p>
            <a:r>
              <a:rPr lang="da-DK" sz="1400" dirty="0" smtClean="0">
                <a:latin typeface="Arial Narrow" pitchFamily="34" charset="0"/>
              </a:rPr>
              <a:t>Blue	r0	g100	b255</a:t>
            </a:r>
          </a:p>
          <a:p>
            <a:r>
              <a:rPr lang="da-DK" sz="1400" dirty="0" smtClean="0">
                <a:latin typeface="Arial Narrow" pitchFamily="34" charset="0"/>
              </a:rPr>
              <a:t>Grey	r65	g75	b75</a:t>
            </a:r>
          </a:p>
          <a:p>
            <a:r>
              <a:rPr lang="da-DK" sz="1400" dirty="0" smtClean="0">
                <a:latin typeface="Arial Narrow" pitchFamily="34" charset="0"/>
              </a:rPr>
              <a:t>Red	r230	g20	b0</a:t>
            </a:r>
          </a:p>
          <a:p>
            <a:r>
              <a:rPr lang="da-DK" sz="1400" dirty="0" smtClean="0">
                <a:latin typeface="Arial Narrow" pitchFamily="34" charset="0"/>
              </a:rPr>
              <a:t>Pink	r255	g153	b217</a:t>
            </a:r>
          </a:p>
          <a:p>
            <a:r>
              <a:rPr lang="da-DK" sz="1400" dirty="0" smtClean="0">
                <a:latin typeface="Arial Narrow" pitchFamily="34" charset="0"/>
              </a:rPr>
              <a:t>Green	r70	g140	b0</a:t>
            </a:r>
          </a:p>
          <a:p>
            <a:r>
              <a:rPr lang="da-DK" sz="1400" dirty="0" smtClean="0">
                <a:latin typeface="Arial Narrow" pitchFamily="34" charset="0"/>
              </a:rPr>
              <a:t>Yellow	r255	g220	b0</a:t>
            </a:r>
          </a:p>
          <a:p>
            <a:r>
              <a:rPr lang="da-DK" sz="1400" dirty="0">
                <a:latin typeface="Arial Narrow" pitchFamily="34" charset="0"/>
              </a:rPr>
              <a:t>B</a:t>
            </a:r>
            <a:r>
              <a:rPr lang="da-DK" sz="1400" dirty="0" smtClean="0">
                <a:latin typeface="Arial Narrow" pitchFamily="34" charset="0"/>
              </a:rPr>
              <a:t>ackground	r244	g242	b242</a:t>
            </a:r>
          </a:p>
          <a:p>
            <a:r>
              <a:rPr lang="da-DK" sz="1400" dirty="0" smtClean="0">
                <a:latin typeface="Arial Narrow" pitchFamily="34" charset="0"/>
              </a:rPr>
              <a:t>All text circles	r255	g255	b255</a:t>
            </a:r>
          </a:p>
          <a:p>
            <a:r>
              <a:rPr lang="da-DK" sz="1400" dirty="0" smtClean="0">
                <a:latin typeface="Arial Narrow" pitchFamily="34" charset="0"/>
              </a:rPr>
              <a:t>Shadow big circle	r233	g228	b227</a:t>
            </a:r>
          </a:p>
          <a:p>
            <a:endParaRPr lang="da-DK" sz="1400" dirty="0" smtClean="0">
              <a:latin typeface="Arial Narrow" pitchFamily="34" charset="0"/>
            </a:endParaRPr>
          </a:p>
          <a:p>
            <a:r>
              <a:rPr lang="da-DK" sz="1400" dirty="0" smtClean="0">
                <a:latin typeface="Arial Narrow" pitchFamily="34" charset="0"/>
              </a:rPr>
              <a:t>Fonts:</a:t>
            </a:r>
          </a:p>
          <a:p>
            <a:r>
              <a:rPr lang="da-DK" sz="1400" dirty="0" smtClean="0">
                <a:latin typeface="Arial Narrow" pitchFamily="34" charset="0"/>
              </a:rPr>
              <a:t>Arial narrow   	r0 	g0 	b0</a:t>
            </a:r>
          </a:p>
          <a:p>
            <a:r>
              <a:rPr lang="da-DK" sz="1400" dirty="0" smtClean="0">
                <a:latin typeface="Arial Narrow" pitchFamily="34" charset="0"/>
              </a:rPr>
              <a:t>Strikethrough	r0 	g0 	b0</a:t>
            </a:r>
          </a:p>
          <a:p>
            <a:r>
              <a:rPr lang="da-DK" sz="1400" dirty="0" smtClean="0">
                <a:latin typeface="Arial Narrow" pitchFamily="34" charset="0"/>
              </a:rPr>
              <a:t>Underline hyperlinks  r244 	g242 	b242</a:t>
            </a:r>
          </a:p>
          <a:p>
            <a:r>
              <a:rPr lang="da-DK" sz="1400" dirty="0" smtClean="0">
                <a:latin typeface="Arial Narrow" pitchFamily="34" charset="0"/>
              </a:rPr>
              <a:t>Grey text	(Black, Text 1, Lighter 50%)</a:t>
            </a:r>
          </a:p>
          <a:p>
            <a:endParaRPr lang="da-DK" sz="1400" dirty="0">
              <a:latin typeface="Arial Narrow" pitchFamily="34" charset="0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2106247" y="9515715"/>
            <a:ext cx="569172" cy="478760"/>
            <a:chOff x="10129192" y="6036320"/>
            <a:chExt cx="569172" cy="478760"/>
          </a:xfrm>
        </p:grpSpPr>
        <p:grpSp>
          <p:nvGrpSpPr>
            <p:cNvPr id="45" name="Group 153"/>
            <p:cNvGrpSpPr/>
            <p:nvPr/>
          </p:nvGrpSpPr>
          <p:grpSpPr>
            <a:xfrm>
              <a:off x="10129192" y="6040760"/>
              <a:ext cx="298346" cy="288895"/>
              <a:chOff x="8979630" y="1874905"/>
              <a:chExt cx="298346" cy="288895"/>
            </a:xfrm>
          </p:grpSpPr>
          <p:sp>
            <p:nvSpPr>
              <p:cNvPr id="49" name="Oval 22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0" name="Oval 23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51" name="Oval 24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46" name="Group 143"/>
            <p:cNvGrpSpPr/>
            <p:nvPr/>
          </p:nvGrpSpPr>
          <p:grpSpPr>
            <a:xfrm>
              <a:off x="10216084" y="6036320"/>
              <a:ext cx="482280" cy="478760"/>
              <a:chOff x="9697144" y="4600600"/>
              <a:chExt cx="482280" cy="478760"/>
            </a:xfrm>
          </p:grpSpPr>
          <p:sp>
            <p:nvSpPr>
              <p:cNvPr id="47" name="Oval 20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000064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8" name="Oval 21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9" name="Group 35"/>
          <p:cNvGrpSpPr/>
          <p:nvPr/>
        </p:nvGrpSpPr>
        <p:grpSpPr>
          <a:xfrm>
            <a:off x="619479" y="8698111"/>
            <a:ext cx="1942883" cy="415498"/>
            <a:chOff x="4763337" y="8275588"/>
            <a:chExt cx="1942883" cy="415498"/>
          </a:xfrm>
        </p:grpSpPr>
        <p:grpSp>
          <p:nvGrpSpPr>
            <p:cNvPr id="41" name="Group 25"/>
            <p:cNvGrpSpPr/>
            <p:nvPr/>
          </p:nvGrpSpPr>
          <p:grpSpPr>
            <a:xfrm>
              <a:off x="4763337" y="8341362"/>
              <a:ext cx="282357" cy="257673"/>
              <a:chOff x="9325523" y="4693047"/>
              <a:chExt cx="470595" cy="429455"/>
            </a:xfrm>
            <a:solidFill>
              <a:srgbClr val="000064"/>
            </a:solidFill>
          </p:grpSpPr>
          <p:sp>
            <p:nvSpPr>
              <p:cNvPr id="43" name="Oval 26"/>
              <p:cNvSpPr/>
              <p:nvPr/>
            </p:nvSpPr>
            <p:spPr>
              <a:xfrm>
                <a:off x="9406120" y="4732502"/>
                <a:ext cx="389998" cy="390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4" name="Oval 27"/>
              <p:cNvSpPr/>
              <p:nvPr/>
            </p:nvSpPr>
            <p:spPr>
              <a:xfrm rot="3320175">
                <a:off x="9371043" y="4647527"/>
                <a:ext cx="329405" cy="420446"/>
              </a:xfrm>
              <a:prstGeom prst="ellipse">
                <a:avLst/>
              </a:prstGeom>
              <a:grpFill/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42" name="Rectangle 28"/>
            <p:cNvSpPr/>
            <p:nvPr/>
          </p:nvSpPr>
          <p:spPr>
            <a:xfrm>
              <a:off x="5141516" y="8275588"/>
              <a:ext cx="156470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200000"/>
                </a:lnSpc>
              </a:pPr>
              <a:r>
                <a:rPr lang="da-DK" sz="1050" dirty="0" smtClean="0">
                  <a:latin typeface="Arial Narrow" pitchFamily="34" charset="0"/>
                </a:rPr>
                <a:t>EPINEPHRINE x 2</a:t>
              </a: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656742" y="9271595"/>
            <a:ext cx="1296144" cy="1713481"/>
            <a:chOff x="4800600" y="8849072"/>
            <a:chExt cx="1296144" cy="1713481"/>
          </a:xfrm>
        </p:grpSpPr>
        <p:grpSp>
          <p:nvGrpSpPr>
            <p:cNvPr id="35" name="Group 13"/>
            <p:cNvGrpSpPr/>
            <p:nvPr/>
          </p:nvGrpSpPr>
          <p:grpSpPr>
            <a:xfrm>
              <a:off x="4800600" y="8849072"/>
              <a:ext cx="1296144" cy="1713481"/>
              <a:chOff x="5304656" y="-65353"/>
              <a:chExt cx="1296144" cy="1713481"/>
            </a:xfrm>
          </p:grpSpPr>
          <p:sp>
            <p:nvSpPr>
              <p:cNvPr id="38" name="Isosceles Triangle 14"/>
              <p:cNvSpPr/>
              <p:nvPr/>
            </p:nvSpPr>
            <p:spPr>
              <a:xfrm rot="19457278">
                <a:off x="5435220" y="-65353"/>
                <a:ext cx="102403" cy="758866"/>
              </a:xfrm>
              <a:prstGeom prst="triangle">
                <a:avLst/>
              </a:prstGeom>
              <a:solidFill>
                <a:srgbClr val="000064"/>
              </a:solidFill>
              <a:ln>
                <a:solidFill>
                  <a:srgbClr val="0000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9" name="Freeform 15"/>
              <p:cNvSpPr/>
              <p:nvPr/>
            </p:nvSpPr>
            <p:spPr>
              <a:xfrm>
                <a:off x="5304656" y="352128"/>
                <a:ext cx="1296144" cy="1296000"/>
              </a:xfrm>
              <a:custGeom>
                <a:avLst/>
                <a:gdLst>
                  <a:gd name="connsiteX0" fmla="*/ 0 w 1296144"/>
                  <a:gd name="connsiteY0" fmla="*/ 648072 h 1296144"/>
                  <a:gd name="connsiteX1" fmla="*/ 189817 w 1296144"/>
                  <a:gd name="connsiteY1" fmla="*/ 189816 h 1296144"/>
                  <a:gd name="connsiteX2" fmla="*/ 648074 w 1296144"/>
                  <a:gd name="connsiteY2" fmla="*/ 1 h 1296144"/>
                  <a:gd name="connsiteX3" fmla="*/ 1106330 w 1296144"/>
                  <a:gd name="connsiteY3" fmla="*/ 189818 h 1296144"/>
                  <a:gd name="connsiteX4" fmla="*/ 1296145 w 1296144"/>
                  <a:gd name="connsiteY4" fmla="*/ 648075 h 1296144"/>
                  <a:gd name="connsiteX5" fmla="*/ 1106329 w 1296144"/>
                  <a:gd name="connsiteY5" fmla="*/ 1106331 h 1296144"/>
                  <a:gd name="connsiteX6" fmla="*/ 648073 w 1296144"/>
                  <a:gd name="connsiteY6" fmla="*/ 1296147 h 1296144"/>
                  <a:gd name="connsiteX7" fmla="*/ 189817 w 1296144"/>
                  <a:gd name="connsiteY7" fmla="*/ 1106331 h 1296144"/>
                  <a:gd name="connsiteX8" fmla="*/ 2 w 1296144"/>
                  <a:gd name="connsiteY8" fmla="*/ 648075 h 1296144"/>
                  <a:gd name="connsiteX9" fmla="*/ 0 w 1296144"/>
                  <a:gd name="connsiteY9" fmla="*/ 648072 h 129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6144" h="1296144">
                    <a:moveTo>
                      <a:pt x="0" y="648072"/>
                    </a:moveTo>
                    <a:cubicBezTo>
                      <a:pt x="0" y="476193"/>
                      <a:pt x="68279" y="311353"/>
                      <a:pt x="189817" y="189816"/>
                    </a:cubicBezTo>
                    <a:cubicBezTo>
                      <a:pt x="311354" y="68279"/>
                      <a:pt x="476194" y="0"/>
                      <a:pt x="648074" y="1"/>
                    </a:cubicBezTo>
                    <a:cubicBezTo>
                      <a:pt x="819953" y="1"/>
                      <a:pt x="984793" y="68280"/>
                      <a:pt x="1106330" y="189818"/>
                    </a:cubicBezTo>
                    <a:cubicBezTo>
                      <a:pt x="1227867" y="311355"/>
                      <a:pt x="1296146" y="476195"/>
                      <a:pt x="1296145" y="648075"/>
                    </a:cubicBezTo>
                    <a:cubicBezTo>
                      <a:pt x="1296145" y="819954"/>
                      <a:pt x="1227866" y="984794"/>
                      <a:pt x="1106329" y="1106331"/>
                    </a:cubicBezTo>
                    <a:cubicBezTo>
                      <a:pt x="984792" y="1227868"/>
                      <a:pt x="819952" y="1296147"/>
                      <a:pt x="648073" y="1296147"/>
                    </a:cubicBezTo>
                    <a:cubicBezTo>
                      <a:pt x="476194" y="1296147"/>
                      <a:pt x="311354" y="1227868"/>
                      <a:pt x="189817" y="1106331"/>
                    </a:cubicBezTo>
                    <a:cubicBezTo>
                      <a:pt x="68280" y="984794"/>
                      <a:pt x="1" y="819954"/>
                      <a:pt x="2" y="648075"/>
                    </a:cubicBezTo>
                    <a:cubicBezTo>
                      <a:pt x="1" y="648074"/>
                      <a:pt x="1" y="648073"/>
                      <a:pt x="0" y="648072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rgbClr val="0000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40" name="Chord 16"/>
              <p:cNvSpPr/>
              <p:nvPr/>
            </p:nvSpPr>
            <p:spPr>
              <a:xfrm>
                <a:off x="5304656" y="352128"/>
                <a:ext cx="1296000" cy="1296000"/>
              </a:xfrm>
              <a:prstGeom prst="chord">
                <a:avLst>
                  <a:gd name="adj1" fmla="val 11706578"/>
                  <a:gd name="adj2" fmla="val 20698018"/>
                </a:avLst>
              </a:prstGeom>
              <a:solidFill>
                <a:srgbClr val="000064"/>
              </a:solidFill>
              <a:ln w="6350">
                <a:solidFill>
                  <a:srgbClr val="414B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sp>
          <p:nvSpPr>
            <p:cNvPr id="36" name="Rectangle 29"/>
            <p:cNvSpPr/>
            <p:nvPr/>
          </p:nvSpPr>
          <p:spPr>
            <a:xfrm>
              <a:off x="4907353" y="9459582"/>
              <a:ext cx="108012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800" b="1" dirty="0" smtClean="0">
                  <a:solidFill>
                    <a:schemeClr val="bg1"/>
                  </a:solidFill>
                  <a:latin typeface="Arial Narrow" pitchFamily="34" charset="0"/>
                </a:rPr>
                <a:t>EPINEPHRINE</a:t>
              </a:r>
            </a:p>
          </p:txBody>
        </p:sp>
        <p:sp>
          <p:nvSpPr>
            <p:cNvPr id="37" name="Rectangle 30"/>
            <p:cNvSpPr/>
            <p:nvPr/>
          </p:nvSpPr>
          <p:spPr>
            <a:xfrm>
              <a:off x="4881953" y="9885280"/>
              <a:ext cx="110415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a-DK" sz="600" dirty="0" smtClean="0">
                  <a:latin typeface="Arial Narrow" pitchFamily="34" charset="0"/>
                </a:rPr>
                <a:t>Epinephrine: </a:t>
              </a:r>
              <a:r>
                <a:rPr lang="da-DK" sz="600" b="1" dirty="0" smtClean="0">
                  <a:latin typeface="Arial Narrow" pitchFamily="34" charset="0"/>
                </a:rPr>
                <a:t>Epinephrine</a:t>
              </a:r>
            </a:p>
            <a:p>
              <a:pPr algn="ctr"/>
              <a:endParaRPr lang="da-DK" sz="600" b="1" dirty="0" smtClean="0">
                <a:latin typeface="Arial Narrow" pitchFamily="34" charset="0"/>
              </a:endParaRPr>
            </a:p>
            <a:p>
              <a:pPr algn="ctr"/>
              <a:r>
                <a:rPr lang="da-DK" sz="600" dirty="0" smtClean="0">
                  <a:latin typeface="Arial Narrow" pitchFamily="34" charset="0"/>
                </a:rPr>
                <a:t>Dipivefrin: </a:t>
              </a:r>
              <a:r>
                <a:rPr lang="da-DK" sz="600" b="1" dirty="0" smtClean="0">
                  <a:latin typeface="Arial Narrow" pitchFamily="34" charset="0"/>
                </a:rPr>
                <a:t>Propine</a:t>
              </a:r>
              <a:r>
                <a:rPr lang="da-DK" sz="600" dirty="0" smtClean="0">
                  <a:latin typeface="Arial Narrow" pitchFamily="34" charset="0"/>
                </a:rPr>
                <a:t> 0,1 %</a:t>
              </a:r>
              <a:endParaRPr lang="da-DK" sz="600" i="1" dirty="0">
                <a:latin typeface="Arial Narrow" pitchFamily="34" charset="0"/>
              </a:endParaRPr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2642874" y="10409329"/>
            <a:ext cx="480092" cy="464394"/>
            <a:chOff x="6786732" y="9986806"/>
            <a:chExt cx="480092" cy="464394"/>
          </a:xfrm>
        </p:grpSpPr>
        <p:sp>
          <p:nvSpPr>
            <p:cNvPr id="33" name="Oval 31"/>
            <p:cNvSpPr/>
            <p:nvPr/>
          </p:nvSpPr>
          <p:spPr>
            <a:xfrm>
              <a:off x="6816824" y="10001200"/>
              <a:ext cx="450000" cy="450000"/>
            </a:xfrm>
            <a:prstGeom prst="ellipse">
              <a:avLst/>
            </a:prstGeom>
            <a:solidFill>
              <a:srgbClr val="00006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sp>
          <p:nvSpPr>
            <p:cNvPr id="34" name="Oval 32"/>
            <p:cNvSpPr/>
            <p:nvPr/>
          </p:nvSpPr>
          <p:spPr>
            <a:xfrm rot="3320175">
              <a:off x="6832251" y="9941287"/>
              <a:ext cx="329407" cy="420446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400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2801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9202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56032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320040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84048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448056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5120640" algn="l" defTabSz="1280160" rtl="0" eaLnBrk="1" latinLnBrk="0" hangingPunct="1">
                <a:defRPr sz="25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</p:grpSp>
      <p:sp>
        <p:nvSpPr>
          <p:cNvPr id="12" name="Oval 36"/>
          <p:cNvSpPr/>
          <p:nvPr/>
        </p:nvSpPr>
        <p:spPr>
          <a:xfrm rot="3320175">
            <a:off x="672454" y="8743578"/>
            <a:ext cx="170036" cy="22543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/>
          </a:p>
        </p:txBody>
      </p:sp>
      <p:sp>
        <p:nvSpPr>
          <p:cNvPr id="13" name="TextBox 38"/>
          <p:cNvSpPr txBox="1"/>
          <p:nvPr/>
        </p:nvSpPr>
        <p:spPr>
          <a:xfrm>
            <a:off x="3537062" y="8695531"/>
            <a:ext cx="560070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If available in your country, place in circle </a:t>
            </a:r>
          </a:p>
          <a:p>
            <a:endParaRPr lang="da-DK" dirty="0" smtClean="0"/>
          </a:p>
          <a:p>
            <a:r>
              <a:rPr lang="da-DK" dirty="0" smtClean="0"/>
              <a:t>between                  and </a:t>
            </a:r>
          </a:p>
          <a:p>
            <a:endParaRPr lang="da-DK" dirty="0"/>
          </a:p>
          <a:p>
            <a:r>
              <a:rPr lang="da-DK" dirty="0" smtClean="0"/>
              <a:t>after rearranging the other elements</a:t>
            </a:r>
            <a:endParaRPr lang="da-DK" dirty="0"/>
          </a:p>
        </p:txBody>
      </p:sp>
      <p:grpSp>
        <p:nvGrpSpPr>
          <p:cNvPr id="14" name="Group 40"/>
          <p:cNvGrpSpPr/>
          <p:nvPr/>
        </p:nvGrpSpPr>
        <p:grpSpPr>
          <a:xfrm>
            <a:off x="6849430" y="9487619"/>
            <a:ext cx="569172" cy="478760"/>
            <a:chOff x="10129192" y="6036320"/>
            <a:chExt cx="569172" cy="478760"/>
          </a:xfrm>
        </p:grpSpPr>
        <p:grpSp>
          <p:nvGrpSpPr>
            <p:cNvPr id="26" name="Group 153"/>
            <p:cNvGrpSpPr/>
            <p:nvPr/>
          </p:nvGrpSpPr>
          <p:grpSpPr>
            <a:xfrm>
              <a:off x="10129192" y="6040760"/>
              <a:ext cx="298346" cy="288895"/>
              <a:chOff x="8979630" y="1874905"/>
              <a:chExt cx="298346" cy="288895"/>
            </a:xfrm>
          </p:grpSpPr>
          <p:sp>
            <p:nvSpPr>
              <p:cNvPr id="30" name="Oval 45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1" name="Oval 46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32" name="Oval 47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27" name="Group 143"/>
            <p:cNvGrpSpPr/>
            <p:nvPr/>
          </p:nvGrpSpPr>
          <p:grpSpPr>
            <a:xfrm>
              <a:off x="10216084" y="6036320"/>
              <a:ext cx="482280" cy="478760"/>
              <a:chOff x="9697144" y="4600600"/>
              <a:chExt cx="482280" cy="478760"/>
            </a:xfrm>
          </p:grpSpPr>
          <p:sp>
            <p:nvSpPr>
              <p:cNvPr id="28" name="Oval 4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9" name="Oval 4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  <p:grpSp>
        <p:nvGrpSpPr>
          <p:cNvPr id="15" name="Group 48"/>
          <p:cNvGrpSpPr/>
          <p:nvPr/>
        </p:nvGrpSpPr>
        <p:grpSpPr>
          <a:xfrm>
            <a:off x="5049230" y="9415611"/>
            <a:ext cx="706236" cy="605616"/>
            <a:chOff x="11785376" y="7282056"/>
            <a:chExt cx="706236" cy="605616"/>
          </a:xfrm>
        </p:grpSpPr>
        <p:grpSp>
          <p:nvGrpSpPr>
            <p:cNvPr id="16" name="Group 170"/>
            <p:cNvGrpSpPr/>
            <p:nvPr/>
          </p:nvGrpSpPr>
          <p:grpSpPr>
            <a:xfrm>
              <a:off x="11935182" y="7282056"/>
              <a:ext cx="298346" cy="288895"/>
              <a:chOff x="8979630" y="1874905"/>
              <a:chExt cx="298346" cy="288895"/>
            </a:xfrm>
          </p:grpSpPr>
          <p:sp>
            <p:nvSpPr>
              <p:cNvPr id="23" name="Oval 56"/>
              <p:cNvSpPr/>
              <p:nvPr/>
            </p:nvSpPr>
            <p:spPr>
              <a:xfrm>
                <a:off x="8996946" y="1880324"/>
                <a:ext cx="216605" cy="21743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4" name="Oval 57"/>
              <p:cNvSpPr/>
              <p:nvPr/>
            </p:nvSpPr>
            <p:spPr>
              <a:xfrm>
                <a:off x="8989976" y="1875800"/>
                <a:ext cx="288000" cy="288000"/>
              </a:xfrm>
              <a:prstGeom prst="ellipse">
                <a:avLst/>
              </a:prstGeom>
              <a:solidFill>
                <a:srgbClr val="5AB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5" name="Oval 58"/>
              <p:cNvSpPr/>
              <p:nvPr/>
            </p:nvSpPr>
            <p:spPr>
              <a:xfrm rot="3320175">
                <a:off x="9007329" y="1847206"/>
                <a:ext cx="170036" cy="225433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7" name="Group 134"/>
            <p:cNvGrpSpPr/>
            <p:nvPr/>
          </p:nvGrpSpPr>
          <p:grpSpPr>
            <a:xfrm>
              <a:off x="11785376" y="7408912"/>
              <a:ext cx="482280" cy="478760"/>
              <a:chOff x="9697144" y="4600600"/>
              <a:chExt cx="482280" cy="478760"/>
            </a:xfrm>
          </p:grpSpPr>
          <p:sp>
            <p:nvSpPr>
              <p:cNvPr id="21" name="Oval 54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414B4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2" name="Oval 55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  <p:grpSp>
          <p:nvGrpSpPr>
            <p:cNvPr id="18" name="Group 122"/>
            <p:cNvGrpSpPr/>
            <p:nvPr/>
          </p:nvGrpSpPr>
          <p:grpSpPr>
            <a:xfrm>
              <a:off x="12009332" y="7364348"/>
              <a:ext cx="482280" cy="478760"/>
              <a:chOff x="9697144" y="4600600"/>
              <a:chExt cx="482280" cy="478760"/>
            </a:xfrm>
          </p:grpSpPr>
          <p:sp>
            <p:nvSpPr>
              <p:cNvPr id="19" name="Oval 123"/>
              <p:cNvSpPr/>
              <p:nvPr/>
            </p:nvSpPr>
            <p:spPr>
              <a:xfrm>
                <a:off x="9729424" y="4629360"/>
                <a:ext cx="450000" cy="450000"/>
              </a:xfrm>
              <a:prstGeom prst="ellipse">
                <a:avLst/>
              </a:prstGeom>
              <a:solidFill>
                <a:srgbClr val="E614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  <p:sp>
            <p:nvSpPr>
              <p:cNvPr id="20" name="Oval 124"/>
              <p:cNvSpPr/>
              <p:nvPr/>
            </p:nvSpPr>
            <p:spPr>
              <a:xfrm rot="3320175">
                <a:off x="9742663" y="4555081"/>
                <a:ext cx="329407" cy="420446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a-DK"/>
                </a:defPPr>
                <a:lvl1pPr marL="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2801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9202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56032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20040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84048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48056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120640" algn="l" defTabSz="1280160" rtl="0" eaLnBrk="1" latinLnBrk="0" hangingPunct="1">
                  <a:defRPr sz="25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a-DK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72013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712</Words>
  <Application>Microsoft Office PowerPoint</Application>
  <PresentationFormat>A3 Paper (297x420 mm)</PresentationFormat>
  <Paragraphs>208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Slide 1</vt:lpstr>
      <vt:lpstr>Slide 2</vt:lpstr>
    </vt:vector>
  </TitlesOfParts>
  <Company>Region Nordjylland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Henrik Simonsen  / Region Nordjylland</dc:creator>
  <cp:lastModifiedBy>Jan Henrik Simonsen</cp:lastModifiedBy>
  <cp:revision>4</cp:revision>
  <dcterms:created xsi:type="dcterms:W3CDTF">2016-03-22T08:53:32Z</dcterms:created>
  <dcterms:modified xsi:type="dcterms:W3CDTF">2016-09-28T19:53:17Z</dcterms:modified>
</cp:coreProperties>
</file>